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67" r:id="rId3"/>
    <p:sldId id="268" r:id="rId4"/>
    <p:sldId id="263" r:id="rId5"/>
    <p:sldId id="273" r:id="rId6"/>
    <p:sldId id="274" r:id="rId7"/>
    <p:sldId id="275" r:id="rId8"/>
    <p:sldId id="276" r:id="rId9"/>
    <p:sldId id="270" r:id="rId10"/>
    <p:sldId id="257" r:id="rId11"/>
    <p:sldId id="277" r:id="rId12"/>
    <p:sldId id="278" r:id="rId13"/>
    <p:sldId id="279" r:id="rId14"/>
    <p:sldId id="280" r:id="rId15"/>
    <p:sldId id="271" r:id="rId16"/>
    <p:sldId id="281" r:id="rId17"/>
    <p:sldId id="258" r:id="rId18"/>
    <p:sldId id="282" r:id="rId19"/>
    <p:sldId id="283" r:id="rId20"/>
    <p:sldId id="284" r:id="rId21"/>
    <p:sldId id="285" r:id="rId22"/>
    <p:sldId id="286" r:id="rId23"/>
    <p:sldId id="272" r:id="rId24"/>
    <p:sldId id="261" r:id="rId25"/>
    <p:sldId id="265" r:id="rId26"/>
    <p:sldId id="287" r:id="rId27"/>
    <p:sldId id="288" r:id="rId28"/>
    <p:sldId id="289" r:id="rId29"/>
    <p:sldId id="260" r:id="rId30"/>
    <p:sldId id="266" r:id="rId31"/>
    <p:sldId id="259" r:id="rId32"/>
    <p:sldId id="262" r:id="rId33"/>
    <p:sldId id="264" r:id="rId34"/>
  </p:sldIdLst>
  <p:sldSz cx="18288000" cy="10287000"/>
  <p:notesSz cx="6858000" cy="9144000"/>
  <p:embeddedFontLst>
    <p:embeddedFont>
      <p:font typeface="Academy" panose="02020500000000000000" charset="0"/>
      <p:regular r:id="rId36"/>
    </p:embeddedFont>
    <p:embeddedFont>
      <p:font typeface="Codec Pro Bold" panose="02020500000000000000" charset="0"/>
      <p:regular r:id="rId37"/>
    </p:embeddedFont>
    <p:embeddedFont>
      <p:font typeface="Georgia" panose="02040502050405020303" pitchFamily="18" charset="0"/>
      <p:regular r:id="rId38"/>
      <p:bold r:id="rId39"/>
      <p:italic r:id="rId40"/>
      <p:boldItalic r:id="rId41"/>
    </p:embeddedFont>
    <p:embeddedFont>
      <p:font typeface="League Spartan" panose="02020500000000000000" charset="0"/>
      <p:regular r:id="rId42"/>
    </p:embeddedFont>
    <p:embeddedFont>
      <p:font typeface="Nirmala UI" panose="020B0502040204020203" pitchFamily="34" charset="0"/>
      <p:regular r:id="rId43"/>
      <p:bold r:id="rId44"/>
    </p:embeddedFont>
    <p:embeddedFont>
      <p:font typeface="Poppins" panose="00000500000000000000" pitchFamily="2" charset="0"/>
      <p:regular r:id="rId45"/>
      <p:bold r:id="rId46"/>
      <p:italic r:id="rId47"/>
      <p:boldItalic r:id="rId48"/>
    </p:embeddedFont>
    <p:embeddedFont>
      <p:font typeface="Poppins Bold" panose="00000800000000000000" charset="0"/>
      <p:regular r:id="rId49"/>
    </p:embeddedFont>
    <p:embeddedFont>
      <p:font typeface="標楷體" panose="03000509000000000000" pitchFamily="65" charset="-12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2467" autoAdjust="0"/>
  </p:normalViewPr>
  <p:slideViewPr>
    <p:cSldViewPr>
      <p:cViewPr varScale="1">
        <p:scale>
          <a:sx n="34" d="100"/>
          <a:sy n="34" d="100"/>
        </p:scale>
        <p:origin x="1906" y="21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1. Evolution of Manufacturing</a:t>
          </a:r>
          <a:endParaRPr lang="zh-TW" altLang="en-US" sz="4400"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8AAB2824-57FD-4F88-AD59-512FDBD4917E}">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Key part of modern economies</a:t>
          </a:r>
        </a:p>
      </dgm:t>
    </dgm:pt>
    <dgm:pt modelId="{E96A7E82-1024-4B0F-A54D-12656D163D7C}" type="parTrans" cxnId="{AF59B757-D337-41E7-A488-07F857F70CAF}">
      <dgm:prSet/>
      <dgm:spPr/>
      <dgm:t>
        <a:bodyPr/>
        <a:lstStyle/>
        <a:p>
          <a:endParaRPr lang="zh-TW" altLang="en-US"/>
        </a:p>
      </dgm:t>
    </dgm:pt>
    <dgm:pt modelId="{6D7CB55D-BAF1-4244-A7C2-B72FA4C0BF82}" type="sibTrans" cxnId="{AF59B757-D337-41E7-A488-07F857F70CAF}">
      <dgm:prSet/>
      <dgm:spPr/>
      <dgm:t>
        <a:bodyPr/>
        <a:lstStyle/>
        <a:p>
          <a:endParaRPr lang="zh-TW" altLang="en-US"/>
        </a:p>
      </dgm:t>
    </dgm:pt>
    <dgm:pt modelId="{BB2EE58C-7930-4BE6-BB8E-9F3A956123DC}">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Changed significantly over centuries</a:t>
          </a:r>
        </a:p>
      </dgm:t>
    </dgm:pt>
    <dgm:pt modelId="{03445BAD-133A-42F2-9F3B-ED4C901A8F72}" type="parTrans" cxnId="{2AB2F6E5-988A-4572-AACB-75F20F118A97}">
      <dgm:prSet/>
      <dgm:spPr/>
      <dgm:t>
        <a:bodyPr/>
        <a:lstStyle/>
        <a:p>
          <a:endParaRPr lang="zh-TW" altLang="en-US"/>
        </a:p>
      </dgm:t>
    </dgm:pt>
    <dgm:pt modelId="{338BA1D3-9F60-4671-920C-262CF1401F0E}" type="sibTrans" cxnId="{2AB2F6E5-988A-4572-AACB-75F20F118A97}">
      <dgm:prSet/>
      <dgm:spPr/>
      <dgm:t>
        <a:bodyPr/>
        <a:lstStyle/>
        <a:p>
          <a:endParaRPr lang="zh-TW" altLang="en-US"/>
        </a:p>
      </dgm:t>
    </dgm:pt>
    <dgm:pt modelId="{10755A97-65BF-451E-96B5-DCD525465959}">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Driven by various industrial revolutions</a:t>
          </a:r>
        </a:p>
      </dgm:t>
    </dgm:pt>
    <dgm:pt modelId="{79705EB6-7709-49CB-84A8-A2184C2DCDF8}" type="parTrans" cxnId="{21AF1294-4CE2-4550-9455-EABF74C8E353}">
      <dgm:prSet/>
      <dgm:spPr/>
      <dgm:t>
        <a:bodyPr/>
        <a:lstStyle/>
        <a:p>
          <a:endParaRPr lang="zh-TW" altLang="en-US"/>
        </a:p>
      </dgm:t>
    </dgm:pt>
    <dgm:pt modelId="{BBA7F279-757F-4F32-8092-E90B16BE40F6}" type="sibTrans" cxnId="{21AF1294-4CE2-4550-9455-EABF74C8E353}">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ScaleX="84097" custLinFactNeighborX="-7952" custLinFactNeighborY="-17156">
        <dgm:presLayoutVars>
          <dgm:chMax val="0"/>
          <dgm:bulletEnabled val="1"/>
        </dgm:presLayoutVars>
      </dgm:prSet>
      <dgm:spPr/>
    </dgm:pt>
    <dgm:pt modelId="{94387E9C-0998-4378-BB05-4922DEA426E6}" type="pres">
      <dgm:prSet presAssocID="{46066F1F-A598-4D8D-8F0F-F82A8B5CEC5C}" presName="childText" presStyleLbl="revTx" presStyleIdx="0" presStyleCnt="1">
        <dgm:presLayoutVars>
          <dgm:bulletEnabled val="1"/>
        </dgm:presLayoutVars>
      </dgm:prSet>
      <dgm:spPr/>
    </dgm:pt>
  </dgm:ptLst>
  <dgm:cxnLst>
    <dgm:cxn modelId="{9616332F-8D92-432C-838D-E62694CC806F}" srcId="{C3789C64-2C9A-4782-87F6-F647BB5E61AA}" destId="{46066F1F-A598-4D8D-8F0F-F82A8B5CEC5C}" srcOrd="0" destOrd="0" parTransId="{CF2FA32F-3644-46C4-9D19-42C24E107149}" sibTransId="{CC615E5E-F93D-423B-8177-66D028135FC0}"/>
    <dgm:cxn modelId="{43FD0E76-99B1-4955-B43B-E7EF470C1296}" type="presOf" srcId="{BB2EE58C-7930-4BE6-BB8E-9F3A956123DC}" destId="{94387E9C-0998-4378-BB05-4922DEA426E6}" srcOrd="0" destOrd="1" presId="urn:microsoft.com/office/officeart/2005/8/layout/vList2"/>
    <dgm:cxn modelId="{AF59B757-D337-41E7-A488-07F857F70CAF}" srcId="{46066F1F-A598-4D8D-8F0F-F82A8B5CEC5C}" destId="{8AAB2824-57FD-4F88-AD59-512FDBD4917E}" srcOrd="0" destOrd="0" parTransId="{E96A7E82-1024-4B0F-A54D-12656D163D7C}" sibTransId="{6D7CB55D-BAF1-4244-A7C2-B72FA4C0BF82}"/>
    <dgm:cxn modelId="{21AF1294-4CE2-4550-9455-EABF74C8E353}" srcId="{46066F1F-A598-4D8D-8F0F-F82A8B5CEC5C}" destId="{10755A97-65BF-451E-96B5-DCD525465959}" srcOrd="2" destOrd="0" parTransId="{79705EB6-7709-49CB-84A8-A2184C2DCDF8}" sibTransId="{BBA7F279-757F-4F32-8092-E90B16BE40F6}"/>
    <dgm:cxn modelId="{E5ED2CC2-B585-4999-BC05-5C1C4FFE475C}" type="presOf" srcId="{10755A97-65BF-451E-96B5-DCD525465959}" destId="{94387E9C-0998-4378-BB05-4922DEA426E6}" srcOrd="0" destOrd="2" presId="urn:microsoft.com/office/officeart/2005/8/layout/vList2"/>
    <dgm:cxn modelId="{ECBAB7C2-7E61-429A-9D06-CD6A7C0DE666}" type="presOf" srcId="{C3789C64-2C9A-4782-87F6-F647BB5E61AA}" destId="{B8CC7442-6BD8-4B87-B166-E65EFC3664A5}" srcOrd="0" destOrd="0" presId="urn:microsoft.com/office/officeart/2005/8/layout/vList2"/>
    <dgm:cxn modelId="{2AB2F6E5-988A-4572-AACB-75F20F118A97}" srcId="{46066F1F-A598-4D8D-8F0F-F82A8B5CEC5C}" destId="{BB2EE58C-7930-4BE6-BB8E-9F3A956123DC}" srcOrd="1" destOrd="0" parTransId="{03445BAD-133A-42F2-9F3B-ED4C901A8F72}" sibTransId="{338BA1D3-9F60-4671-920C-262CF1401F0E}"/>
    <dgm:cxn modelId="{F2203AFC-FDEE-4238-8BEF-D65EABF4F455}" type="presOf" srcId="{8AAB2824-57FD-4F88-AD59-512FDBD4917E}" destId="{94387E9C-0998-4378-BB05-4922DEA426E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7F27FEF8-B513-45A0-BCF7-DF2FB4B3F4DD}" type="presParOf" srcId="{B8CC7442-6BD8-4B87-B166-E65EFC3664A5}" destId="{94387E9C-0998-4378-BB05-4922DEA426E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2. The Fourth Industrial Revolution</a:t>
          </a:r>
          <a:endParaRPr lang="zh-TW" altLang="en-US" sz="4400"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E69DF66B-6BCB-43F4-95A2-8AD069B1B7FD}">
      <dgm:prSet/>
      <dgm:spPr/>
      <dgm:t>
        <a:bodyPr/>
        <a:lstStyle/>
        <a:p>
          <a:pPr>
            <a:buFont typeface="Arial" panose="020B0604020202020204" pitchFamily="34" charset="0"/>
            <a:buChar char="•"/>
          </a:pPr>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AI</a:t>
          </a:r>
        </a:p>
      </dgm:t>
    </dgm:pt>
    <dgm:pt modelId="{2D8C0A96-CFDF-4544-B508-7F8967BA56FC}" type="parTrans" cxnId="{EDC2CE92-EE6F-46AA-811A-BA9437D03ECF}">
      <dgm:prSet/>
      <dgm:spPr/>
      <dgm:t>
        <a:bodyPr/>
        <a:lstStyle/>
        <a:p>
          <a:endParaRPr lang="zh-TW" altLang="en-US"/>
        </a:p>
      </dgm:t>
    </dgm:pt>
    <dgm:pt modelId="{9D12E8B3-90B8-44A9-8752-B8C6805C8402}" type="sibTrans" cxnId="{EDC2CE92-EE6F-46AA-811A-BA9437D03ECF}">
      <dgm:prSet/>
      <dgm:spPr/>
      <dgm:t>
        <a:bodyPr/>
        <a:lstStyle/>
        <a:p>
          <a:endParaRPr lang="zh-TW" altLang="en-US"/>
        </a:p>
      </dgm:t>
    </dgm:pt>
    <dgm:pt modelId="{9C10330E-14C1-4393-81EA-DEEA84F97FBA}">
      <dgm:prSet/>
      <dgm:spPr/>
      <dgm:t>
        <a:bodyPr/>
        <a:lstStyle/>
        <a:p>
          <a:pPr>
            <a:buFont typeface="Arial" panose="020B0604020202020204" pitchFamily="34" charset="0"/>
            <a:buChar char="•"/>
          </a:pPr>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Big Data</a:t>
          </a:r>
        </a:p>
      </dgm:t>
    </dgm:pt>
    <dgm:pt modelId="{82B69E36-DFAD-4DDF-8F02-4847FECD7F6F}" type="parTrans" cxnId="{6044CF18-3B44-45C0-ADE5-38A6DEDFF563}">
      <dgm:prSet/>
      <dgm:spPr/>
      <dgm:t>
        <a:bodyPr/>
        <a:lstStyle/>
        <a:p>
          <a:endParaRPr lang="zh-TW" altLang="en-US"/>
        </a:p>
      </dgm:t>
    </dgm:pt>
    <dgm:pt modelId="{B76B2A97-C298-4886-A9B8-16F70337A65E}" type="sibTrans" cxnId="{6044CF18-3B44-45C0-ADE5-38A6DEDFF563}">
      <dgm:prSet/>
      <dgm:spPr/>
      <dgm:t>
        <a:bodyPr/>
        <a:lstStyle/>
        <a:p>
          <a:endParaRPr lang="zh-TW" altLang="en-US"/>
        </a:p>
      </dgm:t>
    </dgm:pt>
    <dgm:pt modelId="{78A9EECE-5206-45A0-ADBC-2BEC8A651C2E}">
      <dgm:prSet/>
      <dgm:spPr/>
      <dgm:t>
        <a:bodyPr/>
        <a:lstStyle/>
        <a:p>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Internet of Things (IoT)</a:t>
          </a:r>
          <a:endParaRPr lang="zh-TW" altLang="en-US"/>
        </a:p>
      </dgm:t>
    </dgm:pt>
    <dgm:pt modelId="{B5553727-0CFE-4822-9EBD-9C2242930013}" type="parTrans" cxnId="{67855E58-9F9C-4EFE-9C8D-04443E74322B}">
      <dgm:prSet/>
      <dgm:spPr/>
      <dgm:t>
        <a:bodyPr/>
        <a:lstStyle/>
        <a:p>
          <a:endParaRPr lang="zh-TW" altLang="en-US"/>
        </a:p>
      </dgm:t>
    </dgm:pt>
    <dgm:pt modelId="{86EE3731-2B40-49B6-A9EB-01093B284E5C}" type="sibTrans" cxnId="{67855E58-9F9C-4EFE-9C8D-04443E74322B}">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LinFactNeighborY="-6224">
        <dgm:presLayoutVars>
          <dgm:chMax val="0"/>
          <dgm:bulletEnabled val="1"/>
        </dgm:presLayoutVars>
      </dgm:prSet>
      <dgm:spPr/>
    </dgm:pt>
    <dgm:pt modelId="{94387E9C-0998-4378-BB05-4922DEA426E6}" type="pres">
      <dgm:prSet presAssocID="{46066F1F-A598-4D8D-8F0F-F82A8B5CEC5C}" presName="childText" presStyleLbl="revTx" presStyleIdx="0" presStyleCnt="1">
        <dgm:presLayoutVars>
          <dgm:bulletEnabled val="1"/>
        </dgm:presLayoutVars>
      </dgm:prSet>
      <dgm:spPr/>
    </dgm:pt>
  </dgm:ptLst>
  <dgm:cxnLst>
    <dgm:cxn modelId="{6044CF18-3B44-45C0-ADE5-38A6DEDFF563}" srcId="{46066F1F-A598-4D8D-8F0F-F82A8B5CEC5C}" destId="{9C10330E-14C1-4393-81EA-DEEA84F97FBA}" srcOrd="1" destOrd="0" parTransId="{82B69E36-DFAD-4DDF-8F02-4847FECD7F6F}" sibTransId="{B76B2A97-C298-4886-A9B8-16F70337A65E}"/>
    <dgm:cxn modelId="{9616332F-8D92-432C-838D-E62694CC806F}" srcId="{C3789C64-2C9A-4782-87F6-F647BB5E61AA}" destId="{46066F1F-A598-4D8D-8F0F-F82A8B5CEC5C}" srcOrd="0" destOrd="0" parTransId="{CF2FA32F-3644-46C4-9D19-42C24E107149}" sibTransId="{CC615E5E-F93D-423B-8177-66D028135FC0}"/>
    <dgm:cxn modelId="{C9869439-283D-497A-B4E8-652B93825AC7}" type="presOf" srcId="{9C10330E-14C1-4393-81EA-DEEA84F97FBA}" destId="{94387E9C-0998-4378-BB05-4922DEA426E6}" srcOrd="0" destOrd="1" presId="urn:microsoft.com/office/officeart/2005/8/layout/vList2"/>
    <dgm:cxn modelId="{67855E58-9F9C-4EFE-9C8D-04443E74322B}" srcId="{46066F1F-A598-4D8D-8F0F-F82A8B5CEC5C}" destId="{78A9EECE-5206-45A0-ADBC-2BEC8A651C2E}" srcOrd="2" destOrd="0" parTransId="{B5553727-0CFE-4822-9EBD-9C2242930013}" sibTransId="{86EE3731-2B40-49B6-A9EB-01093B284E5C}"/>
    <dgm:cxn modelId="{EDC2CE92-EE6F-46AA-811A-BA9437D03ECF}" srcId="{46066F1F-A598-4D8D-8F0F-F82A8B5CEC5C}" destId="{E69DF66B-6BCB-43F4-95A2-8AD069B1B7FD}" srcOrd="0" destOrd="0" parTransId="{2D8C0A96-CFDF-4544-B508-7F8967BA56FC}" sibTransId="{9D12E8B3-90B8-44A9-8752-B8C6805C8402}"/>
    <dgm:cxn modelId="{88CD00B8-1303-46E1-BA38-028652B6FEA4}" type="presOf" srcId="{78A9EECE-5206-45A0-ADBC-2BEC8A651C2E}" destId="{94387E9C-0998-4378-BB05-4922DEA426E6}" srcOrd="0" destOrd="2" presId="urn:microsoft.com/office/officeart/2005/8/layout/vList2"/>
    <dgm:cxn modelId="{ECBAB7C2-7E61-429A-9D06-CD6A7C0DE666}" type="presOf" srcId="{C3789C64-2C9A-4782-87F6-F647BB5E61AA}" destId="{B8CC7442-6BD8-4B87-B166-E65EFC3664A5}" srcOrd="0" destOrd="0" presId="urn:microsoft.com/office/officeart/2005/8/layout/vList2"/>
    <dgm:cxn modelId="{38857CFA-FDE8-4DE6-B432-31FCC23D8CD9}" type="presOf" srcId="{E69DF66B-6BCB-43F4-95A2-8AD069B1B7FD}" destId="{94387E9C-0998-4378-BB05-4922DEA426E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7F27FEF8-B513-45A0-BCF7-DF2FB4B3F4DD}" type="presParOf" srcId="{B8CC7442-6BD8-4B87-B166-E65EFC3664A5}" destId="{94387E9C-0998-4378-BB05-4922DEA426E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3. Drivers of Change</a:t>
          </a:r>
          <a:endParaRPr lang="zh-TW" altLang="en-US" sz="4400" b="1"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55D2B730-303B-4F88-96E8-81F6626608B4}">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Cost-efficiency</a:t>
          </a:r>
        </a:p>
      </dgm:t>
    </dgm:pt>
    <dgm:pt modelId="{DE07BED3-97E9-4707-B71D-427A5A34EDFB}" type="parTrans" cxnId="{CF559391-EF97-4192-B33E-A0893CEF6D69}">
      <dgm:prSet/>
      <dgm:spPr/>
      <dgm:t>
        <a:bodyPr/>
        <a:lstStyle/>
        <a:p>
          <a:endParaRPr lang="zh-TW" altLang="en-US"/>
        </a:p>
      </dgm:t>
    </dgm:pt>
    <dgm:pt modelId="{64D2C21A-06B2-45FB-85F0-AAFB9C5CE94F}" type="sibTrans" cxnId="{CF559391-EF97-4192-B33E-A0893CEF6D69}">
      <dgm:prSet/>
      <dgm:spPr/>
      <dgm:t>
        <a:bodyPr/>
        <a:lstStyle/>
        <a:p>
          <a:endParaRPr lang="zh-TW" altLang="en-US"/>
        </a:p>
      </dgm:t>
    </dgm:pt>
    <dgm:pt modelId="{A6659B9C-11F4-485C-805E-46D49EB934B6}">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Environmental sustainability</a:t>
          </a:r>
        </a:p>
      </dgm:t>
    </dgm:pt>
    <dgm:pt modelId="{FCA764A9-AD1E-4369-B251-94F3B0CE8112}" type="parTrans" cxnId="{5E0B7F5A-E5C2-4B4F-9EE5-AA6263A9530F}">
      <dgm:prSet/>
      <dgm:spPr/>
      <dgm:t>
        <a:bodyPr/>
        <a:lstStyle/>
        <a:p>
          <a:endParaRPr lang="zh-TW" altLang="en-US"/>
        </a:p>
      </dgm:t>
    </dgm:pt>
    <dgm:pt modelId="{0D973C6C-9382-444A-9038-5D7012FA1EB3}" type="sibTrans" cxnId="{5E0B7F5A-E5C2-4B4F-9EE5-AA6263A9530F}">
      <dgm:prSet/>
      <dgm:spPr/>
      <dgm:t>
        <a:bodyPr/>
        <a:lstStyle/>
        <a:p>
          <a:endParaRPr lang="zh-TW" altLang="en-US"/>
        </a:p>
      </dgm:t>
    </dgm:pt>
    <dgm:pt modelId="{7C3A3559-ADB1-4A86-82CB-545A5B71CDA1}">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Climate concerns</a:t>
          </a:r>
        </a:p>
      </dgm:t>
    </dgm:pt>
    <dgm:pt modelId="{02886527-F34E-4AEB-8369-F32502CB9D1D}" type="parTrans" cxnId="{6A568EE2-3E29-4F8C-A444-401ECC37EF74}">
      <dgm:prSet/>
      <dgm:spPr/>
      <dgm:t>
        <a:bodyPr/>
        <a:lstStyle/>
        <a:p>
          <a:endParaRPr lang="zh-TW" altLang="en-US"/>
        </a:p>
      </dgm:t>
    </dgm:pt>
    <dgm:pt modelId="{D1892D47-AD0B-4B3B-82D1-F626153C5B5D}" type="sibTrans" cxnId="{6A568EE2-3E29-4F8C-A444-401ECC37EF74}">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LinFactNeighborY="-8830">
        <dgm:presLayoutVars>
          <dgm:chMax val="0"/>
          <dgm:bulletEnabled val="1"/>
        </dgm:presLayoutVars>
      </dgm:prSet>
      <dgm:spPr/>
    </dgm:pt>
    <dgm:pt modelId="{2C220C34-5D41-4680-9DB2-7362DBF53316}" type="pres">
      <dgm:prSet presAssocID="{46066F1F-A598-4D8D-8F0F-F82A8B5CEC5C}" presName="childText" presStyleLbl="revTx" presStyleIdx="0" presStyleCnt="1">
        <dgm:presLayoutVars>
          <dgm:bulletEnabled val="1"/>
        </dgm:presLayoutVars>
      </dgm:prSet>
      <dgm:spPr/>
    </dgm:pt>
  </dgm:ptLst>
  <dgm:cxnLst>
    <dgm:cxn modelId="{9616332F-8D92-432C-838D-E62694CC806F}" srcId="{C3789C64-2C9A-4782-87F6-F647BB5E61AA}" destId="{46066F1F-A598-4D8D-8F0F-F82A8B5CEC5C}" srcOrd="0" destOrd="0" parTransId="{CF2FA32F-3644-46C4-9D19-42C24E107149}" sibTransId="{CC615E5E-F93D-423B-8177-66D028135FC0}"/>
    <dgm:cxn modelId="{D5B57E62-499C-42E3-9AE6-041D6E530BC9}" type="presOf" srcId="{7C3A3559-ADB1-4A86-82CB-545A5B71CDA1}" destId="{2C220C34-5D41-4680-9DB2-7362DBF53316}" srcOrd="0" destOrd="2" presId="urn:microsoft.com/office/officeart/2005/8/layout/vList2"/>
    <dgm:cxn modelId="{5E0B7F5A-E5C2-4B4F-9EE5-AA6263A9530F}" srcId="{46066F1F-A598-4D8D-8F0F-F82A8B5CEC5C}" destId="{A6659B9C-11F4-485C-805E-46D49EB934B6}" srcOrd="1" destOrd="0" parTransId="{FCA764A9-AD1E-4369-B251-94F3B0CE8112}" sibTransId="{0D973C6C-9382-444A-9038-5D7012FA1EB3}"/>
    <dgm:cxn modelId="{CF559391-EF97-4192-B33E-A0893CEF6D69}" srcId="{46066F1F-A598-4D8D-8F0F-F82A8B5CEC5C}" destId="{55D2B730-303B-4F88-96E8-81F6626608B4}" srcOrd="0" destOrd="0" parTransId="{DE07BED3-97E9-4707-B71D-427A5A34EDFB}" sibTransId="{64D2C21A-06B2-45FB-85F0-AAFB9C5CE94F}"/>
    <dgm:cxn modelId="{1EDD5FB7-9DB7-41FD-B1E8-057E80E4B5CD}" type="presOf" srcId="{A6659B9C-11F4-485C-805E-46D49EB934B6}" destId="{2C220C34-5D41-4680-9DB2-7362DBF53316}" srcOrd="0" destOrd="1" presId="urn:microsoft.com/office/officeart/2005/8/layout/vList2"/>
    <dgm:cxn modelId="{ECBAB7C2-7E61-429A-9D06-CD6A7C0DE666}" type="presOf" srcId="{C3789C64-2C9A-4782-87F6-F647BB5E61AA}" destId="{B8CC7442-6BD8-4B87-B166-E65EFC3664A5}" srcOrd="0" destOrd="0" presId="urn:microsoft.com/office/officeart/2005/8/layout/vList2"/>
    <dgm:cxn modelId="{6A568EE2-3E29-4F8C-A444-401ECC37EF74}" srcId="{46066F1F-A598-4D8D-8F0F-F82A8B5CEC5C}" destId="{7C3A3559-ADB1-4A86-82CB-545A5B71CDA1}" srcOrd="2" destOrd="0" parTransId="{02886527-F34E-4AEB-8369-F32502CB9D1D}" sibTransId="{D1892D47-AD0B-4B3B-82D1-F626153C5B5D}"/>
    <dgm:cxn modelId="{F70963F0-2781-4594-A0EE-B1435CF73D4F}" type="presOf" srcId="{55D2B730-303B-4F88-96E8-81F6626608B4}" destId="{2C220C34-5D41-4680-9DB2-7362DBF5331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18598E8B-0B93-4F22-B185-B41E780B0B44}" type="presParOf" srcId="{B8CC7442-6BD8-4B87-B166-E65EFC3664A5}" destId="{2C220C34-5D41-4680-9DB2-7362DBF5331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4. Impact on the Industry</a:t>
          </a:r>
          <a:endParaRPr lang="zh-TW" altLang="en-US" sz="4400" b="1" dirty="0">
            <a:solidFill>
              <a:schemeClr val="bg1"/>
            </a:solidFill>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AE1BF6F3-AD95-4DC6-A361-02E765A83C41}">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Changes in labor dynamics</a:t>
          </a:r>
        </a:p>
      </dgm:t>
    </dgm:pt>
    <dgm:pt modelId="{4657FD21-83F2-4DA1-B589-22A07A72B600}" type="parTrans" cxnId="{54017A4D-D73A-40D3-B68D-98169902981E}">
      <dgm:prSet/>
      <dgm:spPr/>
      <dgm:t>
        <a:bodyPr/>
        <a:lstStyle/>
        <a:p>
          <a:endParaRPr lang="zh-TW" altLang="en-US"/>
        </a:p>
      </dgm:t>
    </dgm:pt>
    <dgm:pt modelId="{92BE07CE-286B-45E0-B105-BD3F3CBA57BA}" type="sibTrans" cxnId="{54017A4D-D73A-40D3-B68D-98169902981E}">
      <dgm:prSet/>
      <dgm:spPr/>
      <dgm:t>
        <a:bodyPr/>
        <a:lstStyle/>
        <a:p>
          <a:endParaRPr lang="zh-TW" altLang="en-US"/>
        </a:p>
      </dgm:t>
    </dgm:pt>
    <dgm:pt modelId="{82B1851E-5B0F-4B7A-BFD1-EBF0C50C0E38}">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New production methods</a:t>
          </a:r>
        </a:p>
      </dgm:t>
    </dgm:pt>
    <dgm:pt modelId="{E2DBDE3D-3D0A-4AA3-BF7A-2D196F028D21}" type="parTrans" cxnId="{4EADA0BB-2C81-429E-94D9-2384412C067C}">
      <dgm:prSet/>
      <dgm:spPr/>
      <dgm:t>
        <a:bodyPr/>
        <a:lstStyle/>
        <a:p>
          <a:endParaRPr lang="zh-TW" altLang="en-US"/>
        </a:p>
      </dgm:t>
    </dgm:pt>
    <dgm:pt modelId="{96A03C8F-14CC-4097-B6DA-9E01EA8D566A}" type="sibTrans" cxnId="{4EADA0BB-2C81-429E-94D9-2384412C067C}">
      <dgm:prSet/>
      <dgm:spPr/>
      <dgm:t>
        <a:bodyPr/>
        <a:lstStyle/>
        <a:p>
          <a:endParaRPr lang="zh-TW" altLang="en-US"/>
        </a:p>
      </dgm:t>
    </dgm:pt>
    <dgm:pt modelId="{8330F36D-6E7E-49CB-AD21-0965BD8323EC}">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Transformation of global supply chains</a:t>
          </a:r>
        </a:p>
      </dgm:t>
    </dgm:pt>
    <dgm:pt modelId="{CB647C39-8817-4904-B233-F79E8A91783F}" type="parTrans" cxnId="{D326DA22-CB27-4629-BAFD-A44DEDD298F9}">
      <dgm:prSet/>
      <dgm:spPr/>
      <dgm:t>
        <a:bodyPr/>
        <a:lstStyle/>
        <a:p>
          <a:endParaRPr lang="zh-TW" altLang="en-US"/>
        </a:p>
      </dgm:t>
    </dgm:pt>
    <dgm:pt modelId="{F9E0E26E-5367-40E7-B576-6F03E0CB772D}" type="sibTrans" cxnId="{D326DA22-CB27-4629-BAFD-A44DEDD298F9}">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ScaleX="74018" custLinFactNeighborX="-12991" custLinFactNeighborY="-17156">
        <dgm:presLayoutVars>
          <dgm:chMax val="0"/>
          <dgm:bulletEnabled val="1"/>
        </dgm:presLayoutVars>
      </dgm:prSet>
      <dgm:spPr/>
    </dgm:pt>
    <dgm:pt modelId="{7E2E07D0-6F2C-4B2F-B0B6-530F431F5464}" type="pres">
      <dgm:prSet presAssocID="{46066F1F-A598-4D8D-8F0F-F82A8B5CEC5C}" presName="childText" presStyleLbl="revTx" presStyleIdx="0" presStyleCnt="1">
        <dgm:presLayoutVars>
          <dgm:bulletEnabled val="1"/>
        </dgm:presLayoutVars>
      </dgm:prSet>
      <dgm:spPr/>
    </dgm:pt>
  </dgm:ptLst>
  <dgm:cxnLst>
    <dgm:cxn modelId="{D326DA22-CB27-4629-BAFD-A44DEDD298F9}" srcId="{46066F1F-A598-4D8D-8F0F-F82A8B5CEC5C}" destId="{8330F36D-6E7E-49CB-AD21-0965BD8323EC}" srcOrd="2" destOrd="0" parTransId="{CB647C39-8817-4904-B233-F79E8A91783F}" sibTransId="{F9E0E26E-5367-40E7-B576-6F03E0CB772D}"/>
    <dgm:cxn modelId="{9616332F-8D92-432C-838D-E62694CC806F}" srcId="{C3789C64-2C9A-4782-87F6-F647BB5E61AA}" destId="{46066F1F-A598-4D8D-8F0F-F82A8B5CEC5C}" srcOrd="0" destOrd="0" parTransId="{CF2FA32F-3644-46C4-9D19-42C24E107149}" sibTransId="{CC615E5E-F93D-423B-8177-66D028135FC0}"/>
    <dgm:cxn modelId="{810D045D-5C4F-4485-9BD3-CAE8F9174695}" type="presOf" srcId="{AE1BF6F3-AD95-4DC6-A361-02E765A83C41}" destId="{7E2E07D0-6F2C-4B2F-B0B6-530F431F5464}" srcOrd="0" destOrd="0" presId="urn:microsoft.com/office/officeart/2005/8/layout/vList2"/>
    <dgm:cxn modelId="{54017A4D-D73A-40D3-B68D-98169902981E}" srcId="{46066F1F-A598-4D8D-8F0F-F82A8B5CEC5C}" destId="{AE1BF6F3-AD95-4DC6-A361-02E765A83C41}" srcOrd="0" destOrd="0" parTransId="{4657FD21-83F2-4DA1-B589-22A07A72B600}" sibTransId="{92BE07CE-286B-45E0-B105-BD3F3CBA57BA}"/>
    <dgm:cxn modelId="{74A1186E-155A-4062-B8E3-9081002C312B}" type="presOf" srcId="{82B1851E-5B0F-4B7A-BFD1-EBF0C50C0E38}" destId="{7E2E07D0-6F2C-4B2F-B0B6-530F431F5464}" srcOrd="0" destOrd="1" presId="urn:microsoft.com/office/officeart/2005/8/layout/vList2"/>
    <dgm:cxn modelId="{4EADA0BB-2C81-429E-94D9-2384412C067C}" srcId="{46066F1F-A598-4D8D-8F0F-F82A8B5CEC5C}" destId="{82B1851E-5B0F-4B7A-BFD1-EBF0C50C0E38}" srcOrd="1" destOrd="0" parTransId="{E2DBDE3D-3D0A-4AA3-BF7A-2D196F028D21}" sibTransId="{96A03C8F-14CC-4097-B6DA-9E01EA8D566A}"/>
    <dgm:cxn modelId="{ECBAB7C2-7E61-429A-9D06-CD6A7C0DE666}" type="presOf" srcId="{C3789C64-2C9A-4782-87F6-F647BB5E61AA}" destId="{B8CC7442-6BD8-4B87-B166-E65EFC3664A5}" srcOrd="0" destOrd="0" presId="urn:microsoft.com/office/officeart/2005/8/layout/vList2"/>
    <dgm:cxn modelId="{4235BCD7-083E-4D6B-A777-55A0FDEA7E89}" type="presOf" srcId="{8330F36D-6E7E-49CB-AD21-0965BD8323EC}" destId="{7E2E07D0-6F2C-4B2F-B0B6-530F431F5464}" srcOrd="0" destOrd="2"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D9F9B5F0-14AD-4FD3-A320-65DA4CF62AD1}" type="presParOf" srcId="{B8CC7442-6BD8-4B87-B166-E65EFC3664A5}" destId="{7E2E07D0-6F2C-4B2F-B0B6-530F431F5464}"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DFEE20-47A6-4EC8-AC0C-B71126E90436}"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zh-TW" altLang="en-US"/>
        </a:p>
      </dgm:t>
    </dgm:pt>
    <dgm:pt modelId="{A3828F4C-BAD0-44A0-BC24-DD68738749B7}" type="pres">
      <dgm:prSet presAssocID="{B7DFEE20-47A6-4EC8-AC0C-B71126E90436}" presName="vert0" presStyleCnt="0">
        <dgm:presLayoutVars>
          <dgm:dir/>
          <dgm:animOne val="branch"/>
          <dgm:animLvl val="lvl"/>
        </dgm:presLayoutVars>
      </dgm:prSet>
      <dgm:spPr/>
    </dgm:pt>
  </dgm:ptLst>
  <dgm:cxnLst>
    <dgm:cxn modelId="{0A045600-9B5B-4451-8967-956B7316B590}" type="presOf" srcId="{B7DFEE20-47A6-4EC8-AC0C-B71126E90436}" destId="{A3828F4C-BAD0-44A0-BC24-DD68738749B7}" srcOrd="0"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620820"/>
          <a:ext cx="967073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1. Evolution of Manufacturing</a:t>
          </a:r>
          <a:endParaRPr lang="zh-TW" altLang="en-US" sz="4400" kern="1200" dirty="0">
            <a:latin typeface="Nirmala UI" panose="020B0502040204020203" pitchFamily="34" charset="0"/>
            <a:cs typeface="Nirmala UI" panose="020B0502040204020203" pitchFamily="34" charset="0"/>
          </a:endParaRPr>
        </a:p>
      </dsp:txBody>
      <dsp:txXfrm>
        <a:off x="59399" y="1680219"/>
        <a:ext cx="9551934" cy="1098002"/>
      </dsp:txXfrm>
    </dsp:sp>
    <dsp:sp modelId="{94387E9C-0998-4378-BB05-4922DEA426E6}">
      <dsp:nvSpPr>
        <dsp:cNvPr id="0" name=""/>
        <dsp:cNvSpPr/>
      </dsp:nvSpPr>
      <dsp:spPr>
        <a:xfrm>
          <a:off x="0" y="3253121"/>
          <a:ext cx="11499498"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109" tIns="55880" rIns="312928" bIns="55880" numCol="1" spcCol="1270" anchor="t" anchorCtr="0">
          <a:noAutofit/>
        </a:bodyPr>
        <a:lstStyle/>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Key part of modern economies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Changed significantly over centuries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Driven by various industrial revolutions</a:t>
          </a:r>
        </a:p>
      </dsp:txBody>
      <dsp:txXfrm>
        <a:off x="0" y="3253121"/>
        <a:ext cx="11499498" cy="2421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29138"/>
          <a:ext cx="982139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2. The Fourth Industrial Revolution</a:t>
          </a:r>
          <a:endParaRPr lang="zh-TW" altLang="en-US" sz="4400" kern="1200" dirty="0">
            <a:latin typeface="Nirmala UI" panose="020B0502040204020203" pitchFamily="34" charset="0"/>
            <a:cs typeface="Nirmala UI" panose="020B0502040204020203" pitchFamily="34" charset="0"/>
          </a:endParaRPr>
        </a:p>
      </dsp:txBody>
      <dsp:txXfrm>
        <a:off x="59399" y="1888537"/>
        <a:ext cx="9702594" cy="1098002"/>
      </dsp:txXfrm>
    </dsp:sp>
    <dsp:sp modelId="{94387E9C-0998-4378-BB05-4922DEA426E6}">
      <dsp:nvSpPr>
        <dsp:cNvPr id="0" name=""/>
        <dsp:cNvSpPr/>
      </dsp:nvSpPr>
      <dsp:spPr>
        <a:xfrm>
          <a:off x="0" y="3225987"/>
          <a:ext cx="9821392" cy="289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829" tIns="82550" rIns="462280" bIns="82550" numCol="1" spcCol="1270" anchor="t" anchorCtr="0">
          <a:noAutofit/>
        </a:bodyPr>
        <a:lstStyle/>
        <a:p>
          <a:pPr marL="285750" lvl="1" indent="-285750" algn="l" defTabSz="2266950">
            <a:lnSpc>
              <a:spcPct val="90000"/>
            </a:lnSpc>
            <a:spcBef>
              <a:spcPct val="0"/>
            </a:spcBef>
            <a:spcAft>
              <a:spcPct val="20000"/>
            </a:spcAft>
            <a:buFont typeface="Arial" panose="020B0604020202020204" pitchFamily="34" charset="0"/>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AI</a:t>
          </a:r>
        </a:p>
        <a:p>
          <a:pPr marL="285750" lvl="1" indent="-285750" algn="l" defTabSz="2266950">
            <a:lnSpc>
              <a:spcPct val="90000"/>
            </a:lnSpc>
            <a:spcBef>
              <a:spcPct val="0"/>
            </a:spcBef>
            <a:spcAft>
              <a:spcPct val="20000"/>
            </a:spcAft>
            <a:buFont typeface="Arial" panose="020B0604020202020204" pitchFamily="34" charset="0"/>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Big Data</a:t>
          </a:r>
        </a:p>
        <a:p>
          <a:pPr marL="285750" lvl="1" indent="-285750" algn="l" defTabSz="2266950">
            <a:lnSpc>
              <a:spcPct val="90000"/>
            </a:lnSpc>
            <a:spcBef>
              <a:spcPct val="0"/>
            </a:spcBef>
            <a:spcAft>
              <a:spcPct val="20000"/>
            </a:spcAft>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Internet of Things (IoT)</a:t>
          </a:r>
          <a:endParaRPr lang="zh-TW" altLang="en-US" sz="5100" kern="1200"/>
        </a:p>
      </dsp:txBody>
      <dsp:txXfrm>
        <a:off x="0" y="3225987"/>
        <a:ext cx="9821392" cy="2892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72484"/>
          <a:ext cx="982139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3. Drivers of Change</a:t>
          </a:r>
          <a:endParaRPr lang="zh-TW" altLang="en-US" sz="4400" b="1" kern="1200" dirty="0">
            <a:latin typeface="Nirmala UI" panose="020B0502040204020203" pitchFamily="34" charset="0"/>
            <a:cs typeface="Nirmala UI" panose="020B0502040204020203" pitchFamily="34" charset="0"/>
          </a:endParaRPr>
        </a:p>
      </dsp:txBody>
      <dsp:txXfrm>
        <a:off x="59399" y="1931883"/>
        <a:ext cx="9702594" cy="1098002"/>
      </dsp:txXfrm>
    </dsp:sp>
    <dsp:sp modelId="{2C220C34-5D41-4680-9DB2-7362DBF53316}">
      <dsp:nvSpPr>
        <dsp:cNvPr id="0" name=""/>
        <dsp:cNvSpPr/>
      </dsp:nvSpPr>
      <dsp:spPr>
        <a:xfrm>
          <a:off x="0" y="3326900"/>
          <a:ext cx="9821392" cy="269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829" tIns="60960" rIns="341376" bIns="60960" numCol="1" spcCol="1270" anchor="t" anchorCtr="0">
          <a:noAutofit/>
        </a:bodyPr>
        <a:lstStyle/>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Cost-efficiency</a:t>
          </a:r>
        </a:p>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Environmental sustainability</a:t>
          </a:r>
        </a:p>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Climate concerns</a:t>
          </a:r>
        </a:p>
      </dsp:txBody>
      <dsp:txXfrm>
        <a:off x="0" y="3326900"/>
        <a:ext cx="9821392" cy="2691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29148"/>
          <a:ext cx="8455296"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4. Impact on the Industry</a:t>
          </a:r>
          <a:endParaRPr lang="zh-TW" altLang="en-US" sz="4400" b="1" kern="1200" dirty="0">
            <a:solidFill>
              <a:schemeClr val="bg1"/>
            </a:solidFill>
            <a:latin typeface="Nirmala UI" panose="020B0502040204020203" pitchFamily="34" charset="0"/>
            <a:cs typeface="Nirmala UI" panose="020B0502040204020203" pitchFamily="34" charset="0"/>
          </a:endParaRPr>
        </a:p>
      </dsp:txBody>
      <dsp:txXfrm>
        <a:off x="59399" y="1888547"/>
        <a:ext cx="8336498" cy="1098002"/>
      </dsp:txXfrm>
    </dsp:sp>
    <dsp:sp modelId="{7E2E07D0-6F2C-4B2F-B0B6-530F431F5464}">
      <dsp:nvSpPr>
        <dsp:cNvPr id="0" name=""/>
        <dsp:cNvSpPr/>
      </dsp:nvSpPr>
      <dsp:spPr>
        <a:xfrm>
          <a:off x="0" y="3461449"/>
          <a:ext cx="11423298"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690" tIns="55880" rIns="312928" bIns="55880" numCol="1" spcCol="1270" anchor="t" anchorCtr="0">
          <a:noAutofit/>
        </a:bodyPr>
        <a:lstStyle/>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Changes in labor dynamics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New production methods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Transformation of global supply chains</a:t>
          </a:r>
        </a:p>
      </dsp:txBody>
      <dsp:txXfrm>
        <a:off x="0" y="3461449"/>
        <a:ext cx="11423298" cy="2421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F26AB-5D8E-4BC3-8FA1-A3032ACC3E44}" type="datetimeFigureOut">
              <a:rPr lang="zh-TW" altLang="en-US" smtClean="0"/>
              <a:t>2024/5/21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DE3D9-9EFC-4271-A10C-50293E967825}" type="slidenum">
              <a:rPr lang="zh-TW" altLang="en-US" smtClean="0"/>
              <a:t>‹#›</a:t>
            </a:fld>
            <a:endParaRPr lang="zh-TW" altLang="en-US"/>
          </a:p>
        </p:txBody>
      </p:sp>
    </p:spTree>
    <p:extLst>
      <p:ext uri="{BB962C8B-B14F-4D97-AF65-F5344CB8AC3E}">
        <p14:creationId xmlns:p14="http://schemas.microsoft.com/office/powerpoint/2010/main" val="2916337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https://ieeexplore-ieee-org.ntust.idm.oclc.org/document/10463265</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a:t>
            </a:fld>
            <a:endParaRPr lang="zh-TW" altLang="en-US"/>
          </a:p>
        </p:txBody>
      </p:sp>
    </p:spTree>
    <p:extLst>
      <p:ext uri="{BB962C8B-B14F-4D97-AF65-F5344CB8AC3E}">
        <p14:creationId xmlns:p14="http://schemas.microsoft.com/office/powerpoint/2010/main" val="1261402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Let's talk about the role of AI in modern manufacturing. According to previous study, AI has been foundational in evolving manufacturing processes. We've seen a shift from traditional methods to more automated and data-driven approaches. This change is largely due to AI's powerful analytical and predictive abilities, which are essential for Generative AI applications. AI can generate innovative designs by analyzing vast amounts of data and recognizing advanced patterns. This capability leads to greater customization in manufacturing, setting the stage for what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achieve with new, data-informed designs. However, the study also points out some challenges, like the need for workforce training and the high costs associated with integrating AI. These factors are important when considering the adoption of advanced AI technologies like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Overall, its helps us understand AI's transformative impact on manufacturing and prepares us to explore the specific applications and opportunities of Generative AI.</a:t>
            </a:r>
            <a:r>
              <a:rPr lang="zh-TW" altLang="en-US" b="0" i="0" dirty="0">
                <a:solidFill>
                  <a:srgbClr val="000000"/>
                </a:solidFill>
                <a:effectLst/>
                <a:highlight>
                  <a:srgbClr val="FAFAFA"/>
                </a:highlight>
                <a:latin typeface="system-ui"/>
              </a:rPr>
              <a:t>我們來談談人工智慧在現代製造中的作用。根據一項重要研究，人工智慧一直是不斷發展的製造流程的基礎。我們已經看到從傳統方法到更自動化和數據驅動的方法的轉變。這種變化很大程度上歸功於人工智慧強大的分析和預測能力，這對於生成式人工智慧應用至關重要。人工智慧可以透過分析大量數據和識別高級模式來產生創新設計。這種能力可以實現更大程度的製造客製化，為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透過新的、基於數據的設計實現目標奠定了基礎。然而，該研究也指出了一些挑戰，例如勞動力培訓的需求以及與人工智慧整合相關的高成本。在考慮採用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等先進人工智慧技術時，這些因素非常重要。總的來說，這項研究幫助我們了解人工智慧對製造業的變革性影響，並為我們探索生成式人工智慧的具體應用和機會做好準備。</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10</a:t>
            </a:fld>
            <a:endParaRPr lang="zh-TW" altLang="en-US"/>
          </a:p>
        </p:txBody>
      </p:sp>
    </p:spTree>
    <p:extLst>
      <p:ext uri="{BB962C8B-B14F-4D97-AF65-F5344CB8AC3E}">
        <p14:creationId xmlns:p14="http://schemas.microsoft.com/office/powerpoint/2010/main" val="4249821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Now, let's dive into how Generative AI is transforming additive manufacturing. </a:t>
            </a:r>
            <a:r>
              <a:rPr lang="en-US" altLang="zh-TW" b="0" i="0" dirty="0" err="1">
                <a:solidFill>
                  <a:srgbClr val="0D0D0D"/>
                </a:solidFill>
                <a:effectLst/>
                <a:highlight>
                  <a:srgbClr val="FFFFFF"/>
                </a:highlight>
                <a:latin typeface="Söhne"/>
              </a:rPr>
              <a:t>Bendoly</a:t>
            </a:r>
            <a:r>
              <a:rPr lang="en-US" altLang="zh-TW" b="0" i="0" dirty="0">
                <a:solidFill>
                  <a:srgbClr val="0D0D0D"/>
                </a:solidFill>
                <a:effectLst/>
                <a:highlight>
                  <a:srgbClr val="FFFFFF"/>
                </a:highlight>
                <a:latin typeface="Söhne"/>
              </a:rPr>
              <a:t> and his colleagues examine the powerful combination of human expertise and Generative AI in this field. Their research highlights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especially through generative design, plays a crucial role in making design and manufacturing more agile. Generative design allows companies to quickly adjust their manufacturing strategies, creating an environment ripe for innovation and responsiveness. This is particularly important given today's fast-changing market demands and global uncertainties. The study also emphasizes that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enhances human capabilities rather than replacing them. It shows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acts as a collaborative tool, boosting human creativity and decision-making with its computational strength. The research provides real-world examples of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helps make rapid design changes and promotes a culture of continuous learning and adaptation within organizations.</a:t>
            </a:r>
            <a:r>
              <a:rPr lang="zh-TW" altLang="en-US" b="0" i="0" dirty="0">
                <a:solidFill>
                  <a:srgbClr val="000000"/>
                </a:solidFill>
                <a:effectLst/>
                <a:highlight>
                  <a:srgbClr val="FAFAFA"/>
                </a:highlight>
                <a:latin typeface="system-ui"/>
              </a:rPr>
              <a:t>現在，讓我們深入探討生成式人工智慧如何改變積層製造。 </a:t>
            </a:r>
            <a:r>
              <a:rPr lang="en-US" altLang="zh-TW" b="0" i="0" dirty="0" err="1">
                <a:solidFill>
                  <a:srgbClr val="000000"/>
                </a:solidFill>
                <a:effectLst/>
                <a:highlight>
                  <a:srgbClr val="FAFAFA"/>
                </a:highlight>
                <a:latin typeface="system-ui"/>
              </a:rPr>
              <a:t>Bendoly</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和他的同事研究了該領域人類專業知識和生成人工智慧的強大結合。他們的研究強調了 </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尤其是透過生成設計）如何在使設計和製造更加敏捷方面發揮關鍵作用。衍生式設計使公司能夠快速調整其製造策略，創造一個適合創新和響應能力的環境。考慮到當今快速變化的市場需求和全球不確定性，這一點尤其重要。該研究還強調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增強了人類的能力，而不是取代它們。它展示了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如何作為協作工具，利用其運算能力來提高人類創造力和決策能力。研究提供了真實世界的例子，說明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如何幫助快速進行設計變更並促進組織內持續學習和適應的文化。</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11</a:t>
            </a:fld>
            <a:endParaRPr lang="zh-TW" altLang="en-US"/>
          </a:p>
        </p:txBody>
      </p:sp>
    </p:spTree>
    <p:extLst>
      <p:ext uri="{BB962C8B-B14F-4D97-AF65-F5344CB8AC3E}">
        <p14:creationId xmlns:p14="http://schemas.microsoft.com/office/powerpoint/2010/main" val="4065197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Now let's discuss Generative AI's role in design and production. </a:t>
            </a:r>
            <a:r>
              <a:rPr lang="en-US" altLang="zh-TW" b="0" i="0" dirty="0" err="1">
                <a:solidFill>
                  <a:srgbClr val="0D0D0D"/>
                </a:solidFill>
                <a:effectLst/>
                <a:highlight>
                  <a:srgbClr val="FFFFFF"/>
                </a:highlight>
                <a:latin typeface="Söhne"/>
              </a:rPr>
              <a:t>Fezari</a:t>
            </a:r>
            <a:r>
              <a:rPr lang="en-US" altLang="zh-TW" b="0" i="0" dirty="0">
                <a:solidFill>
                  <a:srgbClr val="0D0D0D"/>
                </a:solidFill>
                <a:effectLst/>
                <a:highlight>
                  <a:srgbClr val="FFFFFF"/>
                </a:highlight>
                <a:latin typeface="Söhne"/>
              </a:rPr>
              <a:t> and his team show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transform manufacturing by creating new and original content using machine learning and neural networks. This technology is vital for innovation and customization.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generate images, text, and designs, which helps develop innovative prototypes. It can learn from large datasets to create new product designs or improve existing ones.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also enhances efficiency by automating repetitive tasks and improving accuracy. This boosts production and personalization. The paper also highlights the need to address potential biases in data and ensure transparency in AI decisions, which are crucial for ethical AI integration in manufacturing.</a:t>
            </a:r>
          </a:p>
          <a:p>
            <a:r>
              <a:rPr lang="zh-TW" altLang="en-US" b="0" i="0" dirty="0">
                <a:solidFill>
                  <a:srgbClr val="000000"/>
                </a:solidFill>
                <a:effectLst/>
                <a:highlight>
                  <a:srgbClr val="FAFAFA"/>
                </a:highlight>
                <a:latin typeface="system-ui"/>
              </a:rPr>
              <a:t>現在讓我們來討論生成式人工智慧在設計和生產中的作用。 </a:t>
            </a:r>
            <a:r>
              <a:rPr lang="en-US" altLang="zh-TW" b="0" i="0" dirty="0" err="1">
                <a:solidFill>
                  <a:srgbClr val="000000"/>
                </a:solidFill>
                <a:effectLst/>
                <a:highlight>
                  <a:srgbClr val="FAFAFA"/>
                </a:highlight>
                <a:latin typeface="system-ui"/>
              </a:rPr>
              <a:t>Fezari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和他的團隊展示了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如何透過使用機器學習和神經網路創建新的原創內容來改變製造業。這項技術對於創新和客製化至關重要。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可以產生圖像、文字和設計，這有助於開發創新原型。它可以從大型資料集中學習，以創建新的產品設計或改進現有的產品設計。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還透過自動化重複任務和提高準確性來提高效率。這促進了生產和個性化。該論文還強調需要解決數據中的潛在偏差並確保人工智慧決策的透明度，這對於製造業中道德的人工智慧整合至關重要。</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12</a:t>
            </a:fld>
            <a:endParaRPr lang="zh-TW" altLang="en-US"/>
          </a:p>
        </p:txBody>
      </p:sp>
    </p:spTree>
    <p:extLst>
      <p:ext uri="{BB962C8B-B14F-4D97-AF65-F5344CB8AC3E}">
        <p14:creationId xmlns:p14="http://schemas.microsoft.com/office/powerpoint/2010/main" val="1997046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Let's talk about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in product development. Tao and his team introduce the concept of digital twins, which use real-time data and virtual simulations to optimize design processes. Digital twins can mirror physical products, allowing for iterative and data-driven design. This concept aligns with </a:t>
            </a:r>
            <a:r>
              <a:rPr lang="en-US" altLang="zh-TW" b="0" i="0" dirty="0" err="1">
                <a:solidFill>
                  <a:srgbClr val="0D0D0D"/>
                </a:solidFill>
                <a:effectLst/>
                <a:highlight>
                  <a:srgbClr val="FFFFFF"/>
                </a:highlight>
                <a:latin typeface="Söhne"/>
              </a:rPr>
              <a:t>GenAI's</a:t>
            </a:r>
            <a:r>
              <a:rPr lang="en-US" altLang="zh-TW" b="0" i="0" dirty="0">
                <a:solidFill>
                  <a:srgbClr val="0D0D0D"/>
                </a:solidFill>
                <a:effectLst/>
                <a:highlight>
                  <a:srgbClr val="FFFFFF"/>
                </a:highlight>
                <a:latin typeface="Söhne"/>
              </a:rPr>
              <a:t> ability to create optimized solutions from complex data. The paper highlights how digital twins enhance product design, manufacturing, and lifecycle management. It also discusses challenges like data integration and real-time synchronization, similar to those faced with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Solutions include better data analytics and improved simulation technologies</a:t>
            </a:r>
          </a:p>
          <a:p>
            <a:r>
              <a:rPr lang="zh-TW" altLang="en-US" dirty="0"/>
              <a:t>我們來談談</a:t>
            </a:r>
            <a:r>
              <a:rPr lang="en-US" altLang="zh-TW" dirty="0" err="1"/>
              <a:t>GenAI</a:t>
            </a:r>
            <a:r>
              <a:rPr lang="zh-TW" altLang="en-US" dirty="0"/>
              <a:t>在產品開發上的應用。陶和他的團隊引入了數位孿生的概念，它使用即時數據和虛擬模擬來優化設計流程。數位孿生可以鏡像實體產品，從而實現迭代和數據驅動的設計。這個概念與 </a:t>
            </a:r>
            <a:r>
              <a:rPr lang="en-US" altLang="zh-TW" dirty="0" err="1"/>
              <a:t>GenAI</a:t>
            </a:r>
            <a:r>
              <a:rPr lang="en-US" altLang="zh-TW" dirty="0"/>
              <a:t> </a:t>
            </a:r>
            <a:r>
              <a:rPr lang="zh-TW" altLang="en-US" dirty="0"/>
              <a:t>從複雜資料創建優化解決方案的能力一致。該論文重點介紹了數位孿生如何增強產品設計、製造和生命週期管理。它還討論了數據整合和即時同步等挑戰，類似於 </a:t>
            </a:r>
            <a:r>
              <a:rPr lang="en-US" altLang="zh-TW" dirty="0" err="1"/>
              <a:t>GenAI</a:t>
            </a:r>
            <a:r>
              <a:rPr lang="en-US" altLang="zh-TW" dirty="0"/>
              <a:t> </a:t>
            </a:r>
            <a:r>
              <a:rPr lang="zh-TW" altLang="en-US" dirty="0"/>
              <a:t>面臨的挑戰。解決方案包括更好的數據分析和改進的模擬技術</a:t>
            </a: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13</a:t>
            </a:fld>
            <a:endParaRPr lang="zh-TW" altLang="en-US"/>
          </a:p>
        </p:txBody>
      </p:sp>
    </p:spTree>
    <p:extLst>
      <p:ext uri="{BB962C8B-B14F-4D97-AF65-F5344CB8AC3E}">
        <p14:creationId xmlns:p14="http://schemas.microsoft.com/office/powerpoint/2010/main" val="394506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The article by Rane highlights the critical role of multidisciplinary collaboration in integrating Generative AI, like ChatGPT, into manufacturing. It shows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revolutionize various aspects, from process optimization to predictive maintenance, through effective teamwork. The article emphasizes the need for diverse teams, including AI specialists, industrial engineers, and production managers. These teams are essential for customizing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solutions to meet specific manufacturing needs, which boosts operational efficiency, reduces downtime, and improves product quality. Rane also addresses the ethical and practical considerations of using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in manufacturing. This includes the importance of ethical deployment, data security, and managing workforce dynamics. By taking a holistic approach, we can ensure the balanced integration of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achieving both technological advancement and ethical responsibility.</a:t>
            </a:r>
            <a:r>
              <a:rPr lang="zh-TW" altLang="en-US" b="0" i="0" dirty="0">
                <a:solidFill>
                  <a:srgbClr val="000000"/>
                </a:solidFill>
                <a:effectLst/>
                <a:highlight>
                  <a:srgbClr val="FAFAFA"/>
                </a:highlight>
                <a:latin typeface="system-ui"/>
              </a:rPr>
              <a:t> </a:t>
            </a:r>
            <a:r>
              <a:rPr lang="en-US" altLang="zh-TW" b="0" i="0" dirty="0">
                <a:solidFill>
                  <a:srgbClr val="000000"/>
                </a:solidFill>
                <a:effectLst/>
                <a:highlight>
                  <a:srgbClr val="FAFAFA"/>
                </a:highlight>
                <a:latin typeface="system-ui"/>
              </a:rPr>
              <a:t>Rane </a:t>
            </a:r>
            <a:r>
              <a:rPr lang="zh-TW" altLang="en-US" b="0" i="0" dirty="0">
                <a:solidFill>
                  <a:srgbClr val="000000"/>
                </a:solidFill>
                <a:effectLst/>
                <a:highlight>
                  <a:srgbClr val="FAFAFA"/>
                </a:highlight>
                <a:latin typeface="system-ui"/>
              </a:rPr>
              <a:t>的文章強調了多學科協作在將 </a:t>
            </a:r>
            <a:r>
              <a:rPr lang="en-US" altLang="zh-TW" b="0" i="0" dirty="0">
                <a:solidFill>
                  <a:srgbClr val="000000"/>
                </a:solidFill>
                <a:effectLst/>
                <a:highlight>
                  <a:srgbClr val="FAFAFA"/>
                </a:highlight>
                <a:latin typeface="system-ui"/>
              </a:rPr>
              <a:t>ChatGPT </a:t>
            </a:r>
            <a:r>
              <a:rPr lang="zh-TW" altLang="en-US" b="0" i="0" dirty="0">
                <a:solidFill>
                  <a:srgbClr val="000000"/>
                </a:solidFill>
                <a:effectLst/>
                <a:highlight>
                  <a:srgbClr val="FAFAFA"/>
                </a:highlight>
                <a:latin typeface="system-ui"/>
              </a:rPr>
              <a:t>等生成式 </a:t>
            </a:r>
            <a:r>
              <a:rPr lang="en-US" altLang="zh-TW" b="0" i="0" dirty="0">
                <a:solidFill>
                  <a:srgbClr val="000000"/>
                </a:solidFill>
                <a:effectLst/>
                <a:highlight>
                  <a:srgbClr val="FAFAFA"/>
                </a:highlight>
                <a:latin typeface="system-ui"/>
              </a:rPr>
              <a:t>AI </a:t>
            </a:r>
            <a:r>
              <a:rPr lang="zh-TW" altLang="en-US" b="0" i="0" dirty="0">
                <a:solidFill>
                  <a:srgbClr val="000000"/>
                </a:solidFill>
                <a:effectLst/>
                <a:highlight>
                  <a:srgbClr val="FAFAFA"/>
                </a:highlight>
                <a:latin typeface="system-ui"/>
              </a:rPr>
              <a:t>整合到製造業中的關鍵作用。它展示了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如何透過有效的團隊合作徹底改變從流程優化到預測性維護的各個方面。文章強調了對多元化團隊的需求，包括人工智慧專家、工業工程師和生產經理。這些團隊對於客製化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解決方案以滿足特定的製造需求至關重要，從而提高營運效率、減少停機時間並提高產品品質。 </a:t>
            </a:r>
            <a:r>
              <a:rPr lang="en-US" altLang="zh-TW" b="0" i="0" dirty="0">
                <a:solidFill>
                  <a:srgbClr val="000000"/>
                </a:solidFill>
                <a:effectLst/>
                <a:highlight>
                  <a:srgbClr val="FAFAFA"/>
                </a:highlight>
                <a:latin typeface="system-ui"/>
              </a:rPr>
              <a:t>Rane </a:t>
            </a:r>
            <a:r>
              <a:rPr lang="zh-TW" altLang="en-US" b="0" i="0" dirty="0">
                <a:solidFill>
                  <a:srgbClr val="000000"/>
                </a:solidFill>
                <a:effectLst/>
                <a:highlight>
                  <a:srgbClr val="FAFAFA"/>
                </a:highlight>
                <a:latin typeface="system-ui"/>
              </a:rPr>
              <a:t>也闡述了在製造中使用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的道德和實際考慮因素。這包括道德部署、資料安全和管理勞動力動態的重要性。透過採取整體方法，我們可以確保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的平衡整合，實現技術進步和道德責任。</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14</a:t>
            </a:fld>
            <a:endParaRPr lang="zh-TW" altLang="en-US"/>
          </a:p>
        </p:txBody>
      </p:sp>
    </p:spTree>
    <p:extLst>
      <p:ext uri="{BB962C8B-B14F-4D97-AF65-F5344CB8AC3E}">
        <p14:creationId xmlns:p14="http://schemas.microsoft.com/office/powerpoint/2010/main" val="1245885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33333"/>
                </a:solidFill>
                <a:effectLst/>
                <a:highlight>
                  <a:srgbClr val="FFFFFF"/>
                </a:highlight>
                <a:latin typeface="Georgia" panose="02040502050405020303" pitchFamily="18" charset="0"/>
              </a:rPr>
              <a:t>By integrating </a:t>
            </a:r>
            <a:r>
              <a:rPr lang="en-US" altLang="zh-TW" b="0" i="0" dirty="0" err="1">
                <a:solidFill>
                  <a:srgbClr val="333333"/>
                </a:solidFill>
                <a:effectLst/>
                <a:highlight>
                  <a:srgbClr val="FFFFFF"/>
                </a:highlight>
                <a:latin typeface="Georgia" panose="02040502050405020303" pitchFamily="18" charset="0"/>
              </a:rPr>
              <a:t>GenAI</a:t>
            </a:r>
            <a:r>
              <a:rPr lang="en-US" altLang="zh-TW" b="0" i="0" dirty="0">
                <a:solidFill>
                  <a:srgbClr val="333333"/>
                </a:solidFill>
                <a:effectLst/>
                <a:highlight>
                  <a:srgbClr val="FFFFFF"/>
                </a:highlight>
                <a:latin typeface="Georgia" panose="02040502050405020303" pitchFamily="18" charset="0"/>
              </a:rPr>
              <a:t>, the manufacturing sector is transforming towards more significant innovation, efficiency, and sustainability. The following sections detail these transformative applications, underscoring </a:t>
            </a:r>
            <a:r>
              <a:rPr lang="en-US" altLang="zh-TW" b="0" i="0" dirty="0" err="1">
                <a:solidFill>
                  <a:srgbClr val="333333"/>
                </a:solidFill>
                <a:effectLst/>
                <a:highlight>
                  <a:srgbClr val="FFFFFF"/>
                </a:highlight>
                <a:latin typeface="Georgia" panose="02040502050405020303" pitchFamily="18" charset="0"/>
              </a:rPr>
              <a:t>GenAI's</a:t>
            </a:r>
            <a:r>
              <a:rPr lang="en-US" altLang="zh-TW" b="0" i="0" dirty="0">
                <a:solidFill>
                  <a:srgbClr val="333333"/>
                </a:solidFill>
                <a:effectLst/>
                <a:highlight>
                  <a:srgbClr val="FFFFFF"/>
                </a:highlight>
                <a:latin typeface="Georgia" panose="02040502050405020303" pitchFamily="18" charset="0"/>
              </a:rPr>
              <a:t> critical influence in shaping the future of manufacturing.</a:t>
            </a:r>
            <a:r>
              <a:rPr lang="zh-TW" altLang="en-US" b="0" i="0" dirty="0">
                <a:solidFill>
                  <a:srgbClr val="000000"/>
                </a:solidFill>
                <a:effectLst/>
                <a:highlight>
                  <a:srgbClr val="FAFAFA"/>
                </a:highlight>
                <a:latin typeface="system-ui"/>
              </a:rPr>
              <a:t>透過整合 </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，製造業正在向更顯著的創新、效率和永續性轉型。以下部分詳細介紹了這些變革性應用，強調了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在塑造製造業未來方面的關鍵影響。</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15</a:t>
            </a:fld>
            <a:endParaRPr lang="zh-TW" altLang="en-US"/>
          </a:p>
        </p:txBody>
      </p:sp>
    </p:spTree>
    <p:extLst>
      <p:ext uri="{BB962C8B-B14F-4D97-AF65-F5344CB8AC3E}">
        <p14:creationId xmlns:p14="http://schemas.microsoft.com/office/powerpoint/2010/main" val="87767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make contract management more efficient.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tools can scan and analyze contracts, picking out key terms and spotting potential risks. This helps ensure everything is compliant and reduces legal issues. This is really important in industries with complex business relationships and many </a:t>
            </a:r>
          </a:p>
          <a:p>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，可以讓合約管理更有效率。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工具可以掃描和分析合同，挑選關鍵條款並發現潛在風險。這有助於確保一切合規並減少法律問題。這對於業務關係複雜且利害關係人眾多的行業來說非常重要</a:t>
            </a:r>
            <a:r>
              <a:rPr lang="en-US" altLang="zh-TW" b="0" i="0" dirty="0">
                <a:solidFill>
                  <a:srgbClr val="0D0D0D"/>
                </a:solidFill>
                <a:effectLst/>
                <a:highlight>
                  <a:srgbClr val="FFFFFF"/>
                </a:highlight>
                <a:latin typeface="Söhne"/>
              </a:rPr>
              <a:t>stakeholders.</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16</a:t>
            </a:fld>
            <a:endParaRPr lang="zh-TW" altLang="en-US"/>
          </a:p>
        </p:txBody>
      </p:sp>
    </p:spTree>
    <p:extLst>
      <p:ext uri="{BB962C8B-B14F-4D97-AF65-F5344CB8AC3E}">
        <p14:creationId xmlns:p14="http://schemas.microsoft.com/office/powerpoint/2010/main" val="3401827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Next, then about transform supply chain operations.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predict and manage disruptions, keeping things running smoothly even when unexpected events happen. It acts like a control tower, spotting risks and handling issues before they become big problems. Plus,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make vendor interactions easier and solve sourcing challenges quickly, making supply chain operations more efficient and resilient.</a:t>
            </a:r>
          </a:p>
          <a:p>
            <a:r>
              <a:rPr lang="zh-TW" altLang="en-US" b="0" i="0" dirty="0">
                <a:solidFill>
                  <a:srgbClr val="000000"/>
                </a:solidFill>
                <a:effectLst/>
                <a:highlight>
                  <a:srgbClr val="FAFAFA"/>
                </a:highlight>
                <a:latin typeface="system-ui"/>
              </a:rPr>
              <a:t>接下來，我們來討論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如何改變供應鏈營運。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可以預測和管理中斷，即使發生意外事件也能保持事物順利運作。它就像一個控制塔，發現風險並在問題變成大問題之前進行處理。此外，</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可以使供應商互動變得更容易，並快速解決採購挑戰，使供應鏈營運更加高效和有彈性。</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17</a:t>
            </a:fld>
            <a:endParaRPr lang="zh-TW" altLang="en-US"/>
          </a:p>
        </p:txBody>
      </p:sp>
    </p:spTree>
    <p:extLst>
      <p:ext uri="{BB962C8B-B14F-4D97-AF65-F5344CB8AC3E}">
        <p14:creationId xmlns:p14="http://schemas.microsoft.com/office/powerpoint/2010/main" val="1989190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0D0D0D"/>
                </a:solidFill>
                <a:effectLst/>
                <a:highlight>
                  <a:srgbClr val="FFFFFF"/>
                </a:highlight>
                <a:latin typeface="Söhne"/>
              </a:rPr>
              <a:t>When we need to optimize production and operational efficiency.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analyze huge amounts of data from manufacturing processes to predict when maintenance is needed, reducing downtime and extending machinery life. It monitors production lines in real time, spots bottlenecks, and suggests improvements, boosting efficiency. Plus,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create dynamic, updated operational manuals, giving operators the best practices and helping them adapt quickly to changes.</a:t>
            </a:r>
          </a:p>
          <a:p>
            <a:r>
              <a:rPr lang="zh-TW" altLang="en-US" b="0" i="0" dirty="0">
                <a:solidFill>
                  <a:srgbClr val="000000"/>
                </a:solidFill>
                <a:effectLst/>
                <a:highlight>
                  <a:srgbClr val="FAFAFA"/>
                </a:highlight>
                <a:latin typeface="system-ui"/>
              </a:rPr>
              <a:t>我們來談談</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如何優化生產和營運效率。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可以分析製造過程中的大量數據，以預測何時需要維護，從而減少停機時間並延長機械壽命。它即時監控生產線，發現瓶頸，並提出改進建議，從而提高效率。此外，</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可以創建動態的、更新的操作手冊，為操作員提供最佳實踐並幫助他們快速適應變化。</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18</a:t>
            </a:fld>
            <a:endParaRPr lang="zh-TW" altLang="en-US"/>
          </a:p>
        </p:txBody>
      </p:sp>
    </p:spTree>
    <p:extLst>
      <p:ext uri="{BB962C8B-B14F-4D97-AF65-F5344CB8AC3E}">
        <p14:creationId xmlns:p14="http://schemas.microsoft.com/office/powerpoint/2010/main" val="1503638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Leveraging customer feedback for continuous improvement</a:t>
            </a:r>
          </a:p>
          <a:p>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analyzes data from surveys and online reviews to understand customer needs and preferences, helping manufacturers tailor their products to market demands. It also performs sentiment analysis to grasp the emotional context behind feedback, providing deeper insights into customer satisfaction. This ongoing feedback loop results in high-quality products that meet customer expectations, boosting brand loyalty and market position.</a:t>
            </a:r>
            <a:r>
              <a:rPr lang="zh-TW" altLang="en-US" b="0" i="0" dirty="0">
                <a:solidFill>
                  <a:srgbClr val="000000"/>
                </a:solidFill>
                <a:effectLst/>
                <a:highlight>
                  <a:srgbClr val="FAFAFA"/>
                </a:highlight>
                <a:latin typeface="system-ui"/>
              </a:rPr>
              <a:t>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分析來自調查和線上評論的數據，以了解客戶的需求和偏好，幫助製造商根據市場需求客製化產品。它還執行情緒分析，以掌握回饋背後的情感背景，從而更深入地了解客戶滿意度。這種持續的反饋循環產生了滿足客戶期望的高品質產品，提高了品牌忠誠度和市場地位。</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19</a:t>
            </a:fld>
            <a:endParaRPr lang="zh-TW" altLang="en-US"/>
          </a:p>
        </p:txBody>
      </p:sp>
    </p:spTree>
    <p:extLst>
      <p:ext uri="{BB962C8B-B14F-4D97-AF65-F5344CB8AC3E}">
        <p14:creationId xmlns:p14="http://schemas.microsoft.com/office/powerpoint/2010/main" val="263660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lnSpc>
                <a:spcPts val="10341"/>
              </a:lnSpc>
            </a:pPr>
            <a:r>
              <a:rPr lang="en-US" altLang="zh-TW" dirty="0"/>
              <a:t>This is our syllabus, we will talk about introduction</a:t>
            </a:r>
          </a:p>
          <a:p>
            <a:pPr algn="l">
              <a:lnSpc>
                <a:spcPts val="10341"/>
              </a:lnSpc>
            </a:pPr>
            <a:r>
              <a:rPr lang="en-US" altLang="zh-TW" dirty="0"/>
              <a:t> literature review </a:t>
            </a:r>
          </a:p>
          <a:p>
            <a:pPr algn="l">
              <a:lnSpc>
                <a:spcPts val="10341"/>
              </a:lnSpc>
            </a:pPr>
            <a:r>
              <a:rPr lang="en-US" altLang="zh-TW" dirty="0"/>
              <a:t>discussion </a:t>
            </a:r>
          </a:p>
          <a:p>
            <a:pPr algn="l">
              <a:lnSpc>
                <a:spcPts val="10341"/>
              </a:lnSpc>
            </a:pPr>
            <a:r>
              <a:rPr lang="en-US" altLang="zh-TW" dirty="0"/>
              <a:t>and conclusion.</a:t>
            </a:r>
            <a:endParaRPr lang="en-US" altLang="zh-TW" sz="1000" dirty="0">
              <a:solidFill>
                <a:srgbClr val="FFFFFF"/>
              </a:solidFill>
              <a:latin typeface="Codec Pro Bold"/>
            </a:endParaRPr>
          </a:p>
          <a:p>
            <a:pPr lvl="0"/>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a:t>
            </a:fld>
            <a:endParaRPr lang="zh-TW" altLang="en-US"/>
          </a:p>
        </p:txBody>
      </p:sp>
    </p:spTree>
    <p:extLst>
      <p:ext uri="{BB962C8B-B14F-4D97-AF65-F5344CB8AC3E}">
        <p14:creationId xmlns:p14="http://schemas.microsoft.com/office/powerpoint/2010/main" val="325209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r>
              <a:rPr lang="en-US" altLang="zh-TW" b="1" i="0" dirty="0">
                <a:solidFill>
                  <a:srgbClr val="0D0D0D"/>
                </a:solidFill>
                <a:effectLst/>
                <a:highlight>
                  <a:srgbClr val="FFFFFF"/>
                </a:highlight>
                <a:latin typeface="Söhne"/>
              </a:rPr>
            </a:br>
            <a:r>
              <a:rPr lang="en-US" altLang="zh-TW" b="1" i="0" dirty="0">
                <a:solidFill>
                  <a:srgbClr val="0D0D0D"/>
                </a:solidFill>
                <a:effectLst/>
                <a:highlight>
                  <a:srgbClr val="FFFFFF"/>
                </a:highlight>
                <a:latin typeface="Söhne"/>
              </a:rPr>
              <a:t>Oral Report Script</a:t>
            </a:r>
          </a:p>
          <a:p>
            <a:pPr algn="l"/>
            <a:r>
              <a:rPr lang="en-US" altLang="zh-TW" b="0" i="0" dirty="0">
                <a:solidFill>
                  <a:srgbClr val="0D0D0D"/>
                </a:solidFill>
                <a:effectLst/>
                <a:highlight>
                  <a:srgbClr val="FFFFFF"/>
                </a:highlight>
                <a:latin typeface="Söhne"/>
              </a:rPr>
              <a:t>Let's talk about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advancing safety and training in manufacturing. Using VR and AR technologies,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creates realistic training environments where workers can safely practice and respond to different scenarios. This type of immersive training helps employees better learn safety protocols without real-world risks.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also customizes these simulations to match specific company needs, making the training even more effective and relevant</a:t>
            </a:r>
          </a:p>
          <a:p>
            <a:r>
              <a:rPr lang="zh-TW" altLang="en-US" b="0" i="0" dirty="0">
                <a:solidFill>
                  <a:srgbClr val="000000"/>
                </a:solidFill>
                <a:effectLst/>
                <a:highlight>
                  <a:srgbClr val="FAFAFA"/>
                </a:highlight>
                <a:latin typeface="system-ui"/>
              </a:rPr>
              <a:t>讓我們來談談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如何推進製造業的安全和培訓。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利用 </a:t>
            </a:r>
            <a:r>
              <a:rPr lang="en-US" altLang="zh-TW" b="0" i="0" dirty="0">
                <a:solidFill>
                  <a:srgbClr val="000000"/>
                </a:solidFill>
                <a:effectLst/>
                <a:highlight>
                  <a:srgbClr val="FAFAFA"/>
                </a:highlight>
                <a:latin typeface="system-ui"/>
              </a:rPr>
              <a:t>VR </a:t>
            </a:r>
            <a:r>
              <a:rPr lang="zh-TW" altLang="en-US" b="0" i="0" dirty="0">
                <a:solidFill>
                  <a:srgbClr val="000000"/>
                </a:solidFill>
                <a:effectLst/>
                <a:highlight>
                  <a:srgbClr val="FAFAFA"/>
                </a:highlight>
                <a:latin typeface="system-ui"/>
              </a:rPr>
              <a:t>和 </a:t>
            </a:r>
            <a:r>
              <a:rPr lang="en-US" altLang="zh-TW" b="0" i="0" dirty="0">
                <a:solidFill>
                  <a:srgbClr val="000000"/>
                </a:solidFill>
                <a:effectLst/>
                <a:highlight>
                  <a:srgbClr val="FAFAFA"/>
                </a:highlight>
                <a:latin typeface="system-ui"/>
              </a:rPr>
              <a:t>AR </a:t>
            </a:r>
            <a:r>
              <a:rPr lang="zh-TW" altLang="en-US" b="0" i="0" dirty="0">
                <a:solidFill>
                  <a:srgbClr val="000000"/>
                </a:solidFill>
                <a:effectLst/>
                <a:highlight>
                  <a:srgbClr val="FAFAFA"/>
                </a:highlight>
                <a:latin typeface="system-ui"/>
              </a:rPr>
              <a:t>技術創建逼真的訓練環境，讓工作人員可以安全地練習並應對不同的場景。這種沉浸式培訓可以幫助員工更好地學習安全協議，而無需面對現實世界的風險。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也客製化這些模擬以滿足特定公司的需求，使培訓更加有效和相關</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20</a:t>
            </a:fld>
            <a:endParaRPr lang="zh-TW" altLang="en-US"/>
          </a:p>
        </p:txBody>
      </p:sp>
    </p:spTree>
    <p:extLst>
      <p:ext uri="{BB962C8B-B14F-4D97-AF65-F5344CB8AC3E}">
        <p14:creationId xmlns:p14="http://schemas.microsoft.com/office/powerpoint/2010/main" val="3598944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Now, let's address some of the security and risk concerns with Generative AI in manufacturing. One major issue is trustworthiness—ensuring that the AI's outputs are reliable and accurate. Sometimes, AI can generate incorrect or nonsensical information, so it's crucial to have systems to detect and correct these errors. Another concern is data security. It's important for companies to protect their valuable information while using AI tools. Fortunately, platforms like Azure Open AI offer secure solutions for using advanced AI technologies safely.</a:t>
            </a:r>
            <a:r>
              <a:rPr lang="zh-TW" altLang="en-US" b="0" i="0" dirty="0">
                <a:solidFill>
                  <a:srgbClr val="000000"/>
                </a:solidFill>
                <a:effectLst/>
                <a:highlight>
                  <a:srgbClr val="FAFAFA"/>
                </a:highlight>
                <a:latin typeface="system-ui"/>
              </a:rPr>
              <a:t>現在，讓我們解決製造業中生成式人工智慧的一些安全和風險問題。一個主要問題是可信度</a:t>
            </a:r>
            <a:r>
              <a:rPr lang="en-US" altLang="zh-TW" b="0" i="0" dirty="0">
                <a:solidFill>
                  <a:srgbClr val="000000"/>
                </a:solidFill>
                <a:effectLst/>
                <a:highlight>
                  <a:srgbClr val="FAFAFA"/>
                </a:highlight>
                <a:latin typeface="system-ui"/>
              </a:rPr>
              <a:t>——</a:t>
            </a:r>
            <a:r>
              <a:rPr lang="zh-TW" altLang="en-US" b="0" i="0" dirty="0">
                <a:solidFill>
                  <a:srgbClr val="000000"/>
                </a:solidFill>
                <a:effectLst/>
                <a:highlight>
                  <a:srgbClr val="FAFAFA"/>
                </a:highlight>
                <a:latin typeface="system-ui"/>
              </a:rPr>
              <a:t>確保人工智慧的輸出可靠且準確。有時，人工智慧可能會產生不正確或無意義的訊息，因此擁有能夠檢測和糾正這些錯誤的系統至關重要。另一個問題是資料安全。對於公司來說，在使用人工智慧工具時保護其寶貴資訊非常重要。幸運的是，</a:t>
            </a:r>
            <a:r>
              <a:rPr lang="en-US" altLang="zh-TW" b="0" i="0" dirty="0">
                <a:solidFill>
                  <a:srgbClr val="000000"/>
                </a:solidFill>
                <a:effectLst/>
                <a:highlight>
                  <a:srgbClr val="FAFAFA"/>
                </a:highlight>
                <a:latin typeface="system-ui"/>
              </a:rPr>
              <a:t>Azure Open AI </a:t>
            </a:r>
            <a:r>
              <a:rPr lang="zh-TW" altLang="en-US" b="0" i="0" dirty="0">
                <a:solidFill>
                  <a:srgbClr val="000000"/>
                </a:solidFill>
                <a:effectLst/>
                <a:highlight>
                  <a:srgbClr val="FAFAFA"/>
                </a:highlight>
                <a:latin typeface="system-ui"/>
              </a:rPr>
              <a:t>等平台提供了安全使用高級 </a:t>
            </a:r>
            <a:r>
              <a:rPr lang="en-US" altLang="zh-TW" b="0" i="0" dirty="0">
                <a:solidFill>
                  <a:srgbClr val="000000"/>
                </a:solidFill>
                <a:effectLst/>
                <a:highlight>
                  <a:srgbClr val="FAFAFA"/>
                </a:highlight>
                <a:latin typeface="system-ui"/>
              </a:rPr>
              <a:t>AI </a:t>
            </a:r>
            <a:r>
              <a:rPr lang="zh-TW" altLang="en-US" b="0" i="0" dirty="0">
                <a:solidFill>
                  <a:srgbClr val="000000"/>
                </a:solidFill>
                <a:effectLst/>
                <a:highlight>
                  <a:srgbClr val="FAFAFA"/>
                </a:highlight>
                <a:latin typeface="system-ui"/>
              </a:rPr>
              <a:t>技術的安全解決方案。</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21</a:t>
            </a:fld>
            <a:endParaRPr lang="zh-TW" altLang="en-US"/>
          </a:p>
        </p:txBody>
      </p:sp>
    </p:spTree>
    <p:extLst>
      <p:ext uri="{BB962C8B-B14F-4D97-AF65-F5344CB8AC3E}">
        <p14:creationId xmlns:p14="http://schemas.microsoft.com/office/powerpoint/2010/main" val="3218409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Let's talk about the importance of AI education and adoption in the manufacturing industry. It's crucial to teach employees safe practices when using AI, such as not entering confidential information into tools like ChatGPT. Educating staff on AI helps them understand and effectively use these technologies while being aware of potential errors. This approach ensures a transparent and robust integration of AI into our industrial processes, making everyone more comfortable and proficient with the technology</a:t>
            </a:r>
            <a:r>
              <a:rPr lang="zh-TW" altLang="en-US" b="0" i="0" dirty="0">
                <a:solidFill>
                  <a:srgbClr val="000000"/>
                </a:solidFill>
                <a:effectLst/>
                <a:highlight>
                  <a:srgbClr val="FAFAFA"/>
                </a:highlight>
                <a:latin typeface="system-ui"/>
              </a:rPr>
              <a:t>讓我們談談人工智慧教育和在製造業中採用的重要性。在使用人工智慧時，教導員工安全做法至關重要，例如不要將機密資訊輸入 </a:t>
            </a:r>
            <a:r>
              <a:rPr lang="en-US" altLang="zh-TW" b="0" i="0" dirty="0">
                <a:solidFill>
                  <a:srgbClr val="000000"/>
                </a:solidFill>
                <a:effectLst/>
                <a:highlight>
                  <a:srgbClr val="FAFAFA"/>
                </a:highlight>
                <a:latin typeface="system-ui"/>
              </a:rPr>
              <a:t>ChatGPT </a:t>
            </a:r>
            <a:r>
              <a:rPr lang="zh-TW" altLang="en-US" b="0" i="0" dirty="0">
                <a:solidFill>
                  <a:srgbClr val="000000"/>
                </a:solidFill>
                <a:effectLst/>
                <a:highlight>
                  <a:srgbClr val="FAFAFA"/>
                </a:highlight>
                <a:latin typeface="system-ui"/>
              </a:rPr>
              <a:t>等工具。對員工進行人工智慧教育可以幫助他們理解並有效地使用這些技術，同時意識到潛在的錯誤。這種方法確保人工智慧透明、穩健地整合到我們的工業流程中，使每個人都更加舒適和熟練地使用該技術。</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22</a:t>
            </a:fld>
            <a:endParaRPr lang="zh-TW" altLang="en-US"/>
          </a:p>
        </p:txBody>
      </p:sp>
    </p:spTree>
    <p:extLst>
      <p:ext uri="{BB962C8B-B14F-4D97-AF65-F5344CB8AC3E}">
        <p14:creationId xmlns:p14="http://schemas.microsoft.com/office/powerpoint/2010/main" val="1906655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last part conclusion</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23</a:t>
            </a:fld>
            <a:endParaRPr lang="zh-TW" altLang="en-US"/>
          </a:p>
        </p:txBody>
      </p:sp>
    </p:spTree>
    <p:extLst>
      <p:ext uri="{BB962C8B-B14F-4D97-AF65-F5344CB8AC3E}">
        <p14:creationId xmlns:p14="http://schemas.microsoft.com/office/powerpoint/2010/main" val="3925426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In conclusion, Generative AI, or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truly changing the game in manufacturing. It's not just a new technology; it's a major shift. With the help of Large Language Models,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create and understand human-like patterns, leading to smarter and more efficient manufacturing processes. This innovation is driving the industry towards greater sophistication, sustainability, and a focus on customer needs.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shaping the future of manufacturing, making it more advanced and customer-friendly.</a:t>
            </a:r>
            <a:r>
              <a:rPr lang="zh-TW" altLang="en-US" b="0" i="0" dirty="0">
                <a:solidFill>
                  <a:srgbClr val="000000"/>
                </a:solidFill>
                <a:effectLst/>
                <a:highlight>
                  <a:srgbClr val="FAFAFA"/>
                </a:highlight>
                <a:latin typeface="system-ui"/>
              </a:rPr>
              <a:t>總之，生成式人工智慧（</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）正在真正改變製造業的遊戲規則。這不僅僅是一項新技術；它是一項新技術。這是一個重大轉變。借助大型語言模型，</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可以創建和理解類人模式，從而實現更智慧、更有效率的製造流程。這項創新正在推動產業走向更成熟、永續發展並更加關注客戶需求。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正在塑造製造業的未來，使其更加先進、更方便客戶。</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24</a:t>
            </a:fld>
            <a:endParaRPr lang="zh-TW" altLang="en-US"/>
          </a:p>
        </p:txBody>
      </p:sp>
    </p:spTree>
    <p:extLst>
      <p:ext uri="{BB962C8B-B14F-4D97-AF65-F5344CB8AC3E}">
        <p14:creationId xmlns:p14="http://schemas.microsoft.com/office/powerpoint/2010/main" val="144693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3</a:t>
            </a:fld>
            <a:endParaRPr lang="zh-TW" altLang="en-US"/>
          </a:p>
        </p:txBody>
      </p:sp>
    </p:spTree>
    <p:extLst>
      <p:ext uri="{BB962C8B-B14F-4D97-AF65-F5344CB8AC3E}">
        <p14:creationId xmlns:p14="http://schemas.microsoft.com/office/powerpoint/2010/main" val="2531955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Generative Artificial Intelligence, or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revolutionizing the manufacturing industry.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a class of artificial intelligence that can create new content, such as text, images, or sounds, by learning patterns from existing data. It's a breakthrough in computational intelligence, consisting of algorithms that generate new data patterns identical to accurate data.</a:t>
            </a:r>
          </a:p>
          <a:p>
            <a:r>
              <a:rPr lang="zh-TW" altLang="en-US" b="0" i="0" dirty="0">
                <a:solidFill>
                  <a:srgbClr val="0D0D0D"/>
                </a:solidFill>
                <a:effectLst/>
                <a:highlight>
                  <a:srgbClr val="FFFFFF"/>
                </a:highlight>
                <a:latin typeface="Söhne"/>
              </a:rPr>
              <a:t>生成式人工智能，或稱</a:t>
            </a:r>
            <a:r>
              <a:rPr lang="en-US" altLang="zh-TW" b="0" i="0" dirty="0" err="1">
                <a:solidFill>
                  <a:srgbClr val="0D0D0D"/>
                </a:solidFill>
                <a:effectLst/>
                <a:highlight>
                  <a:srgbClr val="FFFFFF"/>
                </a:highlight>
                <a:latin typeface="Söhne"/>
              </a:rPr>
              <a:t>GenAI</a:t>
            </a:r>
            <a:r>
              <a:rPr lang="zh-TW" altLang="en-US" b="0" i="0" dirty="0">
                <a:solidFill>
                  <a:srgbClr val="0D0D0D"/>
                </a:solidFill>
                <a:effectLst/>
                <a:highlight>
                  <a:srgbClr val="FFFFFF"/>
                </a:highlight>
                <a:latin typeface="Söhne"/>
              </a:rPr>
              <a:t>，如何革新製造業。</a:t>
            </a:r>
            <a:r>
              <a:rPr lang="en-US" altLang="zh-TW" b="0" i="0" dirty="0" err="1">
                <a:solidFill>
                  <a:srgbClr val="0D0D0D"/>
                </a:solidFill>
                <a:effectLst/>
                <a:highlight>
                  <a:srgbClr val="FFFFFF"/>
                </a:highlight>
                <a:latin typeface="Söhne"/>
              </a:rPr>
              <a:t>GenAI</a:t>
            </a:r>
            <a:r>
              <a:rPr lang="zh-TW" altLang="en-US" b="0" i="0" dirty="0">
                <a:solidFill>
                  <a:srgbClr val="0D0D0D"/>
                </a:solidFill>
                <a:effectLst/>
                <a:highlight>
                  <a:srgbClr val="FFFFFF"/>
                </a:highlight>
                <a:latin typeface="Söhne"/>
              </a:rPr>
              <a:t>是一種人工智能技術，能夠通過學習現有數據模式生成新的內容，如文本、圖像或聲音。這是一個計算智能的突破，包含能生成與真實數據模式相同的新數據的算法</a:t>
            </a:r>
            <a:endParaRPr lang="en-US" altLang="zh-TW" b="0" i="0" dirty="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4</a:t>
            </a:fld>
            <a:endParaRPr lang="zh-TW" altLang="en-US"/>
          </a:p>
        </p:txBody>
      </p:sp>
    </p:spTree>
    <p:extLst>
      <p:ext uri="{BB962C8B-B14F-4D97-AF65-F5344CB8AC3E}">
        <p14:creationId xmlns:p14="http://schemas.microsoft.com/office/powerpoint/2010/main" val="3839894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0D0D0D"/>
                </a:solidFill>
                <a:effectLst/>
                <a:highlight>
                  <a:srgbClr val="FFFFFF"/>
                </a:highlight>
                <a:latin typeface="Söhne"/>
              </a:rPr>
              <a:t>Manufacturing is </a:t>
            </a:r>
            <a:r>
              <a:rPr lang="en-US" altLang="zh-TW" b="0" i="0" dirty="0" err="1">
                <a:solidFill>
                  <a:srgbClr val="0D0D0D"/>
                </a:solidFill>
                <a:effectLst/>
                <a:highlight>
                  <a:srgbClr val="FFFFFF"/>
                </a:highlight>
                <a:latin typeface="Söhne"/>
              </a:rPr>
              <a:t>is</a:t>
            </a:r>
            <a:r>
              <a:rPr lang="en-US" altLang="zh-TW" b="0" i="0" dirty="0">
                <a:solidFill>
                  <a:srgbClr val="0D0D0D"/>
                </a:solidFill>
                <a:effectLst/>
                <a:highlight>
                  <a:srgbClr val="FFFFFF"/>
                </a:highlight>
                <a:latin typeface="Söhne"/>
              </a:rPr>
              <a:t> a key part of modern economies and has changed a lot over the centuries due to various industrial revolutions. </a:t>
            </a:r>
          </a:p>
          <a:p>
            <a:pPr algn="l"/>
            <a:r>
              <a:rPr lang="en-US" altLang="zh-TW" b="0" i="0" dirty="0">
                <a:solidFill>
                  <a:srgbClr val="0D0D0D"/>
                </a:solidFill>
                <a:effectLst/>
                <a:highlight>
                  <a:srgbClr val="FFFFFF"/>
                </a:highlight>
                <a:latin typeface="Söhne"/>
              </a:rPr>
              <a:t>Each industrial revolution brought technological, societal, and economic breakthroughs, from the steam engine to mass production, and now to digital transformation. Each revolution has reshaped how we produce goods and manage resources.</a:t>
            </a:r>
            <a:r>
              <a:rPr lang="zh-TW" altLang="en-US" b="0" i="0" dirty="0">
                <a:solidFill>
                  <a:srgbClr val="000000"/>
                </a:solidFill>
                <a:effectLst/>
                <a:highlight>
                  <a:srgbClr val="FAFAFA"/>
                </a:highlight>
                <a:latin typeface="system-ui"/>
              </a:rPr>
              <a:t>製造業是現代經濟的基石，幾個世紀以來取得了顯著的發展。每一次工業革命都帶來了技術、社會和經濟的突破，從蒸汽機到大規模生產，再到現在的數位轉型。每一次革命都重塑了我們生產商品和管理資源的方式。</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5</a:t>
            </a:fld>
            <a:endParaRPr lang="zh-TW" altLang="en-US"/>
          </a:p>
        </p:txBody>
      </p:sp>
    </p:spTree>
    <p:extLst>
      <p:ext uri="{BB962C8B-B14F-4D97-AF65-F5344CB8AC3E}">
        <p14:creationId xmlns:p14="http://schemas.microsoft.com/office/powerpoint/2010/main" val="944697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D0D0D"/>
                </a:solidFill>
                <a:effectLst/>
                <a:highlight>
                  <a:srgbClr val="FFFFFF"/>
                </a:highlight>
                <a:latin typeface="Söhne"/>
              </a:rPr>
              <a:t>Currently, we are in the midst of the Fourth Industrial Revolution, characterized by the integration of digital technologies. Key technologies include Artificial Intelligence (AI), Big Data, and the Internet of Things (IoT). One of the most exciting developments in this space is Generative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D0D0D"/>
                </a:solidFill>
                <a:effectLst/>
                <a:highlight>
                  <a:srgbClr val="FFFFFF"/>
                </a:highlight>
                <a:latin typeface="Söhne"/>
              </a:rPr>
              <a:t>Companies like Facebook, Google, Anthropic, and OpenAI have created Large Language Models (LLMs), such as OpenAI's GPT-3 and Google's BARD.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D0D0D"/>
                </a:solidFill>
                <a:effectLst/>
                <a:highlight>
                  <a:srgbClr val="FFFFFF"/>
                </a:highlight>
                <a:latin typeface="Söhne"/>
              </a:rPr>
              <a:t>These models have demonstrated incredible abilities to understand and generate human-like language, inspiring advancements across various industries, including manufacturing.</a:t>
            </a:r>
            <a:r>
              <a:rPr lang="zh-TW" altLang="en-US" b="0" i="0" dirty="0">
                <a:solidFill>
                  <a:srgbClr val="000000"/>
                </a:solidFill>
                <a:effectLst/>
                <a:highlight>
                  <a:srgbClr val="FAFAFA"/>
                </a:highlight>
                <a:latin typeface="system-ui"/>
              </a:rPr>
              <a:t>目前，我們正處於以數位科技融合為特徵的第四次工業革命之中。關鍵技術包括人工智慧（</a:t>
            </a:r>
            <a:r>
              <a:rPr lang="en-US" altLang="zh-TW" b="0" i="0" dirty="0">
                <a:solidFill>
                  <a:srgbClr val="000000"/>
                </a:solidFill>
                <a:effectLst/>
                <a:highlight>
                  <a:srgbClr val="FAFAFA"/>
                </a:highlight>
                <a:latin typeface="system-ui"/>
              </a:rPr>
              <a:t>AI</a:t>
            </a:r>
            <a:r>
              <a:rPr lang="zh-TW" altLang="en-US" b="0" i="0" dirty="0">
                <a:solidFill>
                  <a:srgbClr val="000000"/>
                </a:solidFill>
                <a:effectLst/>
                <a:highlight>
                  <a:srgbClr val="FAFAFA"/>
                </a:highlight>
                <a:latin typeface="system-ui"/>
              </a:rPr>
              <a:t>）、大數據和物聯網（</a:t>
            </a:r>
            <a:r>
              <a:rPr lang="en-US" altLang="zh-TW" b="0" i="0" dirty="0">
                <a:solidFill>
                  <a:srgbClr val="000000"/>
                </a:solidFill>
                <a:effectLst/>
                <a:highlight>
                  <a:srgbClr val="FAFAFA"/>
                </a:highlight>
                <a:latin typeface="system-ui"/>
              </a:rPr>
              <a:t>IoT</a:t>
            </a:r>
            <a:r>
              <a:rPr lang="zh-TW" altLang="en-US" b="0" i="0" dirty="0">
                <a:solidFill>
                  <a:srgbClr val="000000"/>
                </a:solidFill>
                <a:effectLst/>
                <a:highlight>
                  <a:srgbClr val="FAFAFA"/>
                </a:highlight>
                <a:latin typeface="system-ui"/>
              </a:rPr>
              <a:t>）。該領域最令人興奮的發展之一是產生人工智慧。 </a:t>
            </a:r>
            <a:r>
              <a:rPr lang="en-US" altLang="zh-TW" b="0" i="0" dirty="0">
                <a:solidFill>
                  <a:srgbClr val="000000"/>
                </a:solidFill>
                <a:effectLst/>
                <a:highlight>
                  <a:srgbClr val="FAFAFA"/>
                </a:highlight>
                <a:latin typeface="system-ui"/>
              </a:rPr>
              <a:t>Facebook</a:t>
            </a:r>
            <a:r>
              <a:rPr lang="zh-TW" altLang="en-US" b="0" i="0" dirty="0">
                <a:solidFill>
                  <a:srgbClr val="000000"/>
                </a:solidFill>
                <a:effectLst/>
                <a:highlight>
                  <a:srgbClr val="FAFAFA"/>
                </a:highlight>
                <a:latin typeface="system-ui"/>
              </a:rPr>
              <a:t>、</a:t>
            </a:r>
            <a:r>
              <a:rPr lang="en-US" altLang="zh-TW" b="0" i="0" dirty="0">
                <a:solidFill>
                  <a:srgbClr val="000000"/>
                </a:solidFill>
                <a:effectLst/>
                <a:highlight>
                  <a:srgbClr val="FAFAFA"/>
                </a:highlight>
                <a:latin typeface="system-ui"/>
              </a:rPr>
              <a:t>Google</a:t>
            </a:r>
            <a:r>
              <a:rPr lang="zh-TW" altLang="en-US" b="0" i="0" dirty="0">
                <a:solidFill>
                  <a:srgbClr val="000000"/>
                </a:solidFill>
                <a:effectLst/>
                <a:highlight>
                  <a:srgbClr val="FAFAFA"/>
                </a:highlight>
                <a:latin typeface="system-ui"/>
              </a:rPr>
              <a:t>、</a:t>
            </a:r>
            <a:r>
              <a:rPr lang="en-US" altLang="zh-TW" b="0" i="0" dirty="0">
                <a:solidFill>
                  <a:srgbClr val="000000"/>
                </a:solidFill>
                <a:effectLst/>
                <a:highlight>
                  <a:srgbClr val="FAFAFA"/>
                </a:highlight>
                <a:latin typeface="system-ui"/>
              </a:rPr>
              <a:t>Anthropic </a:t>
            </a:r>
            <a:r>
              <a:rPr lang="zh-TW" altLang="en-US" b="0" i="0" dirty="0">
                <a:solidFill>
                  <a:srgbClr val="000000"/>
                </a:solidFill>
                <a:effectLst/>
                <a:highlight>
                  <a:srgbClr val="FAFAFA"/>
                </a:highlight>
                <a:latin typeface="system-ui"/>
              </a:rPr>
              <a:t>和 </a:t>
            </a:r>
            <a:r>
              <a:rPr lang="en-US" altLang="zh-TW" b="0" i="0" dirty="0">
                <a:solidFill>
                  <a:srgbClr val="000000"/>
                </a:solidFill>
                <a:effectLst/>
                <a:highlight>
                  <a:srgbClr val="FAFAFA"/>
                </a:highlight>
                <a:latin typeface="system-ui"/>
              </a:rPr>
              <a:t>OpenAI </a:t>
            </a:r>
            <a:r>
              <a:rPr lang="zh-TW" altLang="en-US" b="0" i="0" dirty="0">
                <a:solidFill>
                  <a:srgbClr val="000000"/>
                </a:solidFill>
                <a:effectLst/>
                <a:highlight>
                  <a:srgbClr val="FAFAFA"/>
                </a:highlight>
                <a:latin typeface="system-ui"/>
              </a:rPr>
              <a:t>等公司已經創建了大型語言模型 </a:t>
            </a:r>
            <a:r>
              <a:rPr lang="en-US" altLang="zh-TW" b="0" i="0" dirty="0">
                <a:solidFill>
                  <a:srgbClr val="000000"/>
                </a:solidFill>
                <a:effectLst/>
                <a:highlight>
                  <a:srgbClr val="FAFAFA"/>
                </a:highlight>
                <a:latin typeface="system-ui"/>
              </a:rPr>
              <a:t>(LLM)</a:t>
            </a:r>
            <a:r>
              <a:rPr lang="zh-TW" altLang="en-US" b="0" i="0" dirty="0">
                <a:solidFill>
                  <a:srgbClr val="000000"/>
                </a:solidFill>
                <a:effectLst/>
                <a:highlight>
                  <a:srgbClr val="FAFAFA"/>
                </a:highlight>
                <a:latin typeface="system-ui"/>
              </a:rPr>
              <a:t>，例如 </a:t>
            </a:r>
            <a:r>
              <a:rPr lang="en-US" altLang="zh-TW" b="0" i="0" dirty="0">
                <a:solidFill>
                  <a:srgbClr val="000000"/>
                </a:solidFill>
                <a:effectLst/>
                <a:highlight>
                  <a:srgbClr val="FAFAFA"/>
                </a:highlight>
                <a:latin typeface="system-ui"/>
              </a:rPr>
              <a:t>OpenAI </a:t>
            </a:r>
            <a:r>
              <a:rPr lang="zh-TW" altLang="en-US" b="0" i="0" dirty="0">
                <a:solidFill>
                  <a:srgbClr val="000000"/>
                </a:solidFill>
                <a:effectLst/>
                <a:highlight>
                  <a:srgbClr val="FAFAFA"/>
                </a:highlight>
                <a:latin typeface="system-ui"/>
              </a:rPr>
              <a:t>的 </a:t>
            </a:r>
            <a:r>
              <a:rPr lang="en-US" altLang="zh-TW" b="0" i="0" dirty="0">
                <a:solidFill>
                  <a:srgbClr val="000000"/>
                </a:solidFill>
                <a:effectLst/>
                <a:highlight>
                  <a:srgbClr val="FAFAFA"/>
                </a:highlight>
                <a:latin typeface="system-ui"/>
              </a:rPr>
              <a:t>GPT-3 </a:t>
            </a:r>
            <a:r>
              <a:rPr lang="zh-TW" altLang="en-US" b="0" i="0" dirty="0">
                <a:solidFill>
                  <a:srgbClr val="000000"/>
                </a:solidFill>
                <a:effectLst/>
                <a:highlight>
                  <a:srgbClr val="FAFAFA"/>
                </a:highlight>
                <a:latin typeface="system-ui"/>
              </a:rPr>
              <a:t>和 </a:t>
            </a:r>
            <a:r>
              <a:rPr lang="en-US" altLang="zh-TW" b="0" i="0" dirty="0">
                <a:solidFill>
                  <a:srgbClr val="000000"/>
                </a:solidFill>
                <a:effectLst/>
                <a:highlight>
                  <a:srgbClr val="FAFAFA"/>
                </a:highlight>
                <a:latin typeface="system-ui"/>
              </a:rPr>
              <a:t>Google </a:t>
            </a:r>
            <a:r>
              <a:rPr lang="zh-TW" altLang="en-US" b="0" i="0" dirty="0">
                <a:solidFill>
                  <a:srgbClr val="000000"/>
                </a:solidFill>
                <a:effectLst/>
                <a:highlight>
                  <a:srgbClr val="FAFAFA"/>
                </a:highlight>
                <a:latin typeface="system-ui"/>
              </a:rPr>
              <a:t>的 </a:t>
            </a:r>
            <a:r>
              <a:rPr lang="en-US" altLang="zh-TW" b="0" i="0" dirty="0">
                <a:solidFill>
                  <a:srgbClr val="000000"/>
                </a:solidFill>
                <a:effectLst/>
                <a:highlight>
                  <a:srgbClr val="FAFAFA"/>
                </a:highlight>
                <a:latin typeface="system-ui"/>
              </a:rPr>
              <a:t>BARD</a:t>
            </a:r>
            <a:r>
              <a:rPr lang="zh-TW" altLang="en-US" b="0" i="0" dirty="0">
                <a:solidFill>
                  <a:srgbClr val="000000"/>
                </a:solidFill>
                <a:effectLst/>
                <a:highlight>
                  <a:srgbClr val="FAFAFA"/>
                </a:highlight>
                <a:latin typeface="system-ui"/>
              </a:rPr>
              <a:t>。這些模型展現了令人難以置信的理解和產生類人語言的能力，激發了包括製造業在內的各個行業的進步。</a:t>
            </a:r>
            <a:endParaRPr lang="en-US" altLang="zh-TW" b="0" i="0" dirty="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6</a:t>
            </a:fld>
            <a:endParaRPr lang="zh-TW" altLang="en-US"/>
          </a:p>
        </p:txBody>
      </p:sp>
    </p:spTree>
    <p:extLst>
      <p:ext uri="{BB962C8B-B14F-4D97-AF65-F5344CB8AC3E}">
        <p14:creationId xmlns:p14="http://schemas.microsoft.com/office/powerpoint/2010/main" val="2932962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Several factors are driving changes in the manufacturing industry today, including the need for cost-efficiency, environmental sustainability, and responses to climate concerns.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plays a crucial role in meeting these demands by offering unprecedented levels of efficiency, customization, and quality improvement. It can develop new materials and configurations from existing data, pushing the boundaries of what’s possible in manufacturing.</a:t>
            </a:r>
          </a:p>
          <a:p>
            <a:r>
              <a:rPr lang="zh-TW" altLang="en-US" b="0" i="0" dirty="0">
                <a:solidFill>
                  <a:srgbClr val="000000"/>
                </a:solidFill>
                <a:effectLst/>
                <a:highlight>
                  <a:srgbClr val="FAFAFA"/>
                </a:highlight>
                <a:latin typeface="system-ui"/>
              </a:rPr>
              <a:t>有幾個因素正在推動當今製造業的變革，包括對成本效率、環境永續性和應對氣候問題的需求。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透過提供前所未有的效率、客製化和品質改進水平，在滿足這些需求方面發揮著至關重要的作用。它可以根據現有數據開發新材料和配置，突破製造業的極限。</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7</a:t>
            </a:fld>
            <a:endParaRPr lang="zh-TW" altLang="en-US"/>
          </a:p>
        </p:txBody>
      </p:sp>
    </p:spTree>
    <p:extLst>
      <p:ext uri="{BB962C8B-B14F-4D97-AF65-F5344CB8AC3E}">
        <p14:creationId xmlns:p14="http://schemas.microsoft.com/office/powerpoint/2010/main" val="141495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The impact of these changes on the manufacturing industry is profound. We are seeing shifts in labor dynamics, with a greater emphasis on digital skills and automation. Production methods are becoming more advanced, allowing for higher precision and flexibility. </a:t>
            </a:r>
          </a:p>
          <a:p>
            <a:r>
              <a:rPr lang="en-US" altLang="zh-TW" b="0" i="0" dirty="0">
                <a:solidFill>
                  <a:srgbClr val="0D0D0D"/>
                </a:solidFill>
                <a:effectLst/>
                <a:highlight>
                  <a:srgbClr val="FFFFFF"/>
                </a:highlight>
                <a:latin typeface="Söhne"/>
              </a:rPr>
              <a:t>Additionally, global supply chains are transforming to become more resilient and responsive. Despite challenges like skill gaps, high investment costs, and cybersecurity concerns, the adoption of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promises a new era of innovation and global competitiveness for the manufacturing sector.</a:t>
            </a:r>
            <a:r>
              <a:rPr lang="zh-TW" altLang="en-US" b="0" i="0" dirty="0">
                <a:solidFill>
                  <a:srgbClr val="000000"/>
                </a:solidFill>
                <a:effectLst/>
                <a:highlight>
                  <a:srgbClr val="FAFAFA"/>
                </a:highlight>
                <a:latin typeface="system-ui"/>
              </a:rPr>
              <a:t>這些變化對製造業的影響是深遠的。我們看到勞動力動態的變化，更加強調數位技能和自動化。生產方法變得更加先進，實現了更高的精度和靈活性。此外，全球供應鏈正在轉型，變得更具彈性和反應能力。儘管存在技能差距、高投資成本和網路安全問題等挑戰，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的採用將為製造業帶來創新和全球競爭力的新時代。</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8</a:t>
            </a:fld>
            <a:endParaRPr lang="zh-TW" altLang="en-US"/>
          </a:p>
        </p:txBody>
      </p:sp>
    </p:spTree>
    <p:extLst>
      <p:ext uri="{BB962C8B-B14F-4D97-AF65-F5344CB8AC3E}">
        <p14:creationId xmlns:p14="http://schemas.microsoft.com/office/powerpoint/2010/main" val="3935402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Alright, now let’s dive into the literature review part.</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9</a:t>
            </a:fld>
            <a:endParaRPr lang="zh-TW" altLang="en-US"/>
          </a:p>
        </p:txBody>
      </p:sp>
    </p:spTree>
    <p:extLst>
      <p:ext uri="{BB962C8B-B14F-4D97-AF65-F5344CB8AC3E}">
        <p14:creationId xmlns:p14="http://schemas.microsoft.com/office/powerpoint/2010/main" val="244702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0.jpe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6.svg"/><Relationship Id="rId4" Type="http://schemas.openxmlformats.org/officeDocument/2006/relationships/image" Target="../media/image21.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jpeg"/><Relationship Id="rId7" Type="http://schemas.openxmlformats.org/officeDocument/2006/relationships/image" Target="../media/image4.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sv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jpeg"/><Relationship Id="rId7" Type="http://schemas.openxmlformats.org/officeDocument/2006/relationships/image" Target="../media/image4.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sv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jpeg"/><Relationship Id="rId7" Type="http://schemas.openxmlformats.org/officeDocument/2006/relationships/image" Target="../media/image4.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sv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jpeg"/><Relationship Id="rId7" Type="http://schemas.openxmlformats.org/officeDocument/2006/relationships/image" Target="../media/image4.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svg"/><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6.sv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4.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13.sv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5.sv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4.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4.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sv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4.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4.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7.jpe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0.jpeg"/><Relationship Id="rId4" Type="http://schemas.openxmlformats.org/officeDocument/2006/relationships/image" Target="../media/image3.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4.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4.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sv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4.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sv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4.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13.sv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5.svg"/></Relationships>
</file>

<file path=ppt/slides/_rels/slide2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7.jpeg"/><Relationship Id="rId7"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6.svg"/><Relationship Id="rId4" Type="http://schemas.openxmlformats.org/officeDocument/2006/relationships/image" Target="../media/image28.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34.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svg"/><Relationship Id="rId4" Type="http://schemas.openxmlformats.org/officeDocument/2006/relationships/image" Target="../media/image13.svg"/><Relationship Id="rId9" Type="http://schemas.openxmlformats.org/officeDocument/2006/relationships/image" Target="../media/image31.png"/><Relationship Id="rId14" Type="http://schemas.openxmlformats.org/officeDocument/2006/relationships/image" Target="../media/image6.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13.sv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5.sv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5.xml"/><Relationship Id="rId3" Type="http://schemas.openxmlformats.org/officeDocument/2006/relationships/image" Target="../media/image38.png"/><Relationship Id="rId7" Type="http://schemas.openxmlformats.org/officeDocument/2006/relationships/image" Target="../media/image4.svg"/><Relationship Id="rId12" Type="http://schemas.openxmlformats.org/officeDocument/2006/relationships/diagramQuickStyle" Target="../diagrams/quickStyle5.xml"/><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5.xml"/><Relationship Id="rId5" Type="http://schemas.openxmlformats.org/officeDocument/2006/relationships/image" Target="../media/image40.png"/><Relationship Id="rId10" Type="http://schemas.openxmlformats.org/officeDocument/2006/relationships/diagramData" Target="../diagrams/data5.xml"/><Relationship Id="rId4" Type="http://schemas.openxmlformats.org/officeDocument/2006/relationships/image" Target="../media/image39.svg"/><Relationship Id="rId9" Type="http://schemas.openxmlformats.org/officeDocument/2006/relationships/image" Target="../media/image6.svg"/><Relationship Id="rId14" Type="http://schemas.microsoft.com/office/2007/relationships/diagramDrawing" Target="../diagrams/drawing5.xml"/></Relationships>
</file>

<file path=ppt/slides/_rels/slide3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10.jpe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8.png"/><Relationship Id="rId7" Type="http://schemas.openxmlformats.org/officeDocument/2006/relationships/image" Target="../media/image4.sv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svg"/><Relationship Id="rId9" Type="http://schemas.openxmlformats.org/officeDocument/2006/relationships/image" Target="../media/image6.sv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6.sv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jpeg"/><Relationship Id="rId7" Type="http://schemas.openxmlformats.org/officeDocument/2006/relationships/image" Target="../media/image6.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9.jpeg"/><Relationship Id="rId4" Type="http://schemas.openxmlformats.org/officeDocument/2006/relationships/image" Target="../media/image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1.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1.xml"/><Relationship Id="rId5" Type="http://schemas.openxmlformats.org/officeDocument/2006/relationships/image" Target="../media/image4.svg"/><Relationship Id="rId10" Type="http://schemas.openxmlformats.org/officeDocument/2006/relationships/diagramData" Target="../diagrams/data1.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2.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2.xml"/><Relationship Id="rId5" Type="http://schemas.openxmlformats.org/officeDocument/2006/relationships/image" Target="../media/image4.svg"/><Relationship Id="rId10" Type="http://schemas.openxmlformats.org/officeDocument/2006/relationships/diagramData" Target="../diagrams/data2.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3.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3.xml"/><Relationship Id="rId5" Type="http://schemas.openxmlformats.org/officeDocument/2006/relationships/image" Target="../media/image4.svg"/><Relationship Id="rId10" Type="http://schemas.openxmlformats.org/officeDocument/2006/relationships/diagramData" Target="../diagrams/data3.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4.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4.xml"/><Relationship Id="rId5" Type="http://schemas.openxmlformats.org/officeDocument/2006/relationships/image" Target="../media/image4.svg"/><Relationship Id="rId10" Type="http://schemas.openxmlformats.org/officeDocument/2006/relationships/diagramData" Target="../diagrams/data4.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4.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13.sv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dirty="0"/>
          </a:p>
        </p:txBody>
      </p:sp>
      <p:sp>
        <p:nvSpPr>
          <p:cNvPr id="3" name="Freeform 3"/>
          <p:cNvSpPr/>
          <p:nvPr/>
        </p:nvSpPr>
        <p:spPr>
          <a:xfrm flipH="1" flipV="1">
            <a:off x="-4343400" y="-825227"/>
            <a:ext cx="11112227" cy="11112227"/>
          </a:xfrm>
          <a:custGeom>
            <a:avLst/>
            <a:gdLst/>
            <a:ahLst/>
            <a:cxnLst/>
            <a:rect l="l" t="t" r="r" b="b"/>
            <a:pathLst>
              <a:path w="11112227" h="11112227">
                <a:moveTo>
                  <a:pt x="11112226" y="11112227"/>
                </a:moveTo>
                <a:lnTo>
                  <a:pt x="0" y="11112227"/>
                </a:lnTo>
                <a:lnTo>
                  <a:pt x="0" y="0"/>
                </a:lnTo>
                <a:lnTo>
                  <a:pt x="11112226" y="0"/>
                </a:lnTo>
                <a:lnTo>
                  <a:pt x="11112226" y="11112227"/>
                </a:lnTo>
                <a:close/>
              </a:path>
            </a:pathLst>
          </a:custGeom>
          <a:blipFill>
            <a:blip r:embed="rId4">
              <a:alphaModFix amt="23000"/>
            </a:blip>
            <a:stretch>
              <a:fillRect/>
            </a:stretch>
          </a:blipFill>
        </p:spPr>
        <p:txBody>
          <a:bodyPr/>
          <a:lstStyle/>
          <a:p>
            <a:endParaRPr lang="zh-TW" altLang="en-US"/>
          </a:p>
        </p:txBody>
      </p:sp>
      <p:sp>
        <p:nvSpPr>
          <p:cNvPr id="4" name="Freeform 4"/>
          <p:cNvSpPr/>
          <p:nvPr/>
        </p:nvSpPr>
        <p:spPr>
          <a:xfrm>
            <a:off x="3106320" y="943019"/>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2942978"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723900" y="2517812"/>
            <a:ext cx="16840200" cy="3962623"/>
          </a:xfrm>
          <a:prstGeom prst="rect">
            <a:avLst/>
          </a:prstGeom>
        </p:spPr>
        <p:txBody>
          <a:bodyPr wrap="square" lIns="0" tIns="0" rIns="0" bIns="0" rtlCol="0" anchor="t">
            <a:spAutoFit/>
          </a:bodyPr>
          <a:lstStyle/>
          <a:p>
            <a:pPr algn="l">
              <a:lnSpc>
                <a:spcPts val="10341"/>
              </a:lnSpc>
            </a:pPr>
            <a:r>
              <a:rPr lang="en-US" sz="6000" dirty="0">
                <a:solidFill>
                  <a:srgbClr val="FFFFFF"/>
                </a:solidFill>
                <a:latin typeface="Codec Pro Bold"/>
              </a:rPr>
              <a:t>Harnessing </a:t>
            </a:r>
            <a:r>
              <a:rPr lang="en-US" altLang="zh-TW" sz="6000" dirty="0">
                <a:solidFill>
                  <a:srgbClr val="FFFFFF"/>
                </a:solidFill>
                <a:latin typeface="Codec Pro Bold"/>
              </a:rPr>
              <a:t> </a:t>
            </a:r>
            <a:r>
              <a:rPr lang="en-US" sz="8000" dirty="0">
                <a:solidFill>
                  <a:srgbClr val="FFFFFF"/>
                </a:solidFill>
                <a:latin typeface="Codec Pro Bold"/>
              </a:rPr>
              <a:t>Generative</a:t>
            </a:r>
            <a:r>
              <a:rPr lang="en-US" altLang="zh-TW" sz="8000" dirty="0">
                <a:solidFill>
                  <a:srgbClr val="FFFFFF"/>
                </a:solidFill>
                <a:latin typeface="Codec Pro Bold"/>
              </a:rPr>
              <a:t> </a:t>
            </a:r>
            <a:r>
              <a:rPr lang="en-US" sz="8000" dirty="0">
                <a:solidFill>
                  <a:srgbClr val="FFFFFF"/>
                </a:solidFill>
                <a:latin typeface="Codec Pro Bold"/>
              </a:rPr>
              <a:t>AI </a:t>
            </a:r>
            <a:endParaRPr lang="en-US" sz="6000" dirty="0">
              <a:solidFill>
                <a:srgbClr val="FFFFFF"/>
              </a:solidFill>
              <a:latin typeface="Codec Pro Bold"/>
            </a:endParaRPr>
          </a:p>
          <a:p>
            <a:pPr algn="l">
              <a:lnSpc>
                <a:spcPts val="10341"/>
              </a:lnSpc>
            </a:pPr>
            <a:r>
              <a:rPr lang="en-US" sz="6000" dirty="0">
                <a:solidFill>
                  <a:srgbClr val="FFFFFF"/>
                </a:solidFill>
                <a:latin typeface="Codec Pro Bold"/>
              </a:rPr>
              <a:t>for </a:t>
            </a:r>
            <a:r>
              <a:rPr lang="en-US" sz="8800" dirty="0">
                <a:solidFill>
                  <a:srgbClr val="FFFFFF"/>
                </a:solidFill>
                <a:latin typeface="Codec Pro Bold"/>
              </a:rPr>
              <a:t>Manufacturing</a:t>
            </a:r>
            <a:r>
              <a:rPr lang="en-US" altLang="zh-TW" sz="8800" dirty="0">
                <a:solidFill>
                  <a:srgbClr val="FFFFFF"/>
                </a:solidFill>
                <a:latin typeface="Codec Pro Bold"/>
              </a:rPr>
              <a:t> </a:t>
            </a:r>
            <a:r>
              <a:rPr lang="en-US" sz="8800" dirty="0">
                <a:solidFill>
                  <a:srgbClr val="FFFFFF"/>
                </a:solidFill>
                <a:latin typeface="Codec Pro Bold"/>
              </a:rPr>
              <a:t>Innovation</a:t>
            </a:r>
            <a:r>
              <a:rPr lang="zh-TW" altLang="en-US" sz="6000" dirty="0">
                <a:solidFill>
                  <a:srgbClr val="FFFFFF"/>
                </a:solidFill>
                <a:latin typeface="Codec Pro Bold"/>
              </a:rPr>
              <a:t>：</a:t>
            </a:r>
            <a:r>
              <a:rPr lang="en-US" sz="6000" dirty="0">
                <a:solidFill>
                  <a:srgbClr val="FFFFFF"/>
                </a:solidFill>
                <a:latin typeface="Codec Pro Bold"/>
              </a:rPr>
              <a:t> </a:t>
            </a:r>
          </a:p>
          <a:p>
            <a:pPr algn="l">
              <a:lnSpc>
                <a:spcPts val="10341"/>
              </a:lnSpc>
            </a:pPr>
            <a:r>
              <a:rPr lang="en-US" sz="8000" dirty="0">
                <a:solidFill>
                  <a:srgbClr val="FFFFFF"/>
                </a:solidFill>
                <a:latin typeface="Codec Pro Bold"/>
              </a:rPr>
              <a:t>Applications</a:t>
            </a:r>
            <a:r>
              <a:rPr lang="en-US" altLang="zh-TW" sz="6000" dirty="0">
                <a:solidFill>
                  <a:srgbClr val="FFFFFF"/>
                </a:solidFill>
                <a:latin typeface="Codec Pro Bold"/>
              </a:rPr>
              <a:t> </a:t>
            </a:r>
            <a:r>
              <a:rPr lang="en-US" sz="6000" dirty="0">
                <a:solidFill>
                  <a:srgbClr val="FFFFFF"/>
                </a:solidFill>
                <a:latin typeface="Codec Pro Bold"/>
              </a:rPr>
              <a:t>and</a:t>
            </a:r>
            <a:r>
              <a:rPr lang="en-US" altLang="zh-TW" sz="6000" dirty="0">
                <a:solidFill>
                  <a:srgbClr val="FFFFFF"/>
                </a:solidFill>
                <a:latin typeface="Codec Pro Bold"/>
              </a:rPr>
              <a:t> </a:t>
            </a:r>
            <a:r>
              <a:rPr lang="en-US" sz="8000" dirty="0">
                <a:solidFill>
                  <a:srgbClr val="FFFFFF"/>
                </a:solidFill>
                <a:latin typeface="Codec Pro Bold"/>
              </a:rPr>
              <a:t>Opportunities</a:t>
            </a:r>
            <a:endParaRPr lang="en-US" sz="6000" dirty="0">
              <a:solidFill>
                <a:srgbClr val="FFFFFF"/>
              </a:solidFill>
              <a:latin typeface="Codec Pro Bold"/>
            </a:endParaRPr>
          </a:p>
        </p:txBody>
      </p:sp>
      <p:sp>
        <p:nvSpPr>
          <p:cNvPr id="7" name="TextBox 7"/>
          <p:cNvSpPr txBox="1"/>
          <p:nvPr/>
        </p:nvSpPr>
        <p:spPr>
          <a:xfrm>
            <a:off x="3988608" y="1087774"/>
            <a:ext cx="2559121" cy="332783"/>
          </a:xfrm>
          <a:prstGeom prst="rect">
            <a:avLst/>
          </a:prstGeom>
        </p:spPr>
        <p:txBody>
          <a:bodyPr lIns="0" tIns="0" rIns="0" bIns="0" rtlCol="0" anchor="t">
            <a:spAutoFit/>
          </a:bodyPr>
          <a:lstStyle/>
          <a:p>
            <a:pPr algn="l">
              <a:lnSpc>
                <a:spcPts val="2659"/>
              </a:lnSpc>
              <a:spcBef>
                <a:spcPct val="0"/>
              </a:spcBef>
            </a:pPr>
            <a:r>
              <a:rPr lang="en-US" altLang="zh-TW" sz="1899" dirty="0">
                <a:solidFill>
                  <a:srgbClr val="FFFFFF"/>
                </a:solidFill>
                <a:latin typeface="League Spartan"/>
              </a:rPr>
              <a:t>AI</a:t>
            </a:r>
            <a:r>
              <a:rPr lang="zh-TW" altLang="en-US" sz="1899" dirty="0">
                <a:solidFill>
                  <a:srgbClr val="FFFFFF"/>
                </a:solidFill>
                <a:latin typeface="League Spartan"/>
              </a:rPr>
              <a:t>　</a:t>
            </a:r>
            <a:r>
              <a:rPr lang="en-US" sz="1899" dirty="0">
                <a:solidFill>
                  <a:srgbClr val="FFFFFF"/>
                </a:solidFill>
                <a:latin typeface="League Spartan"/>
              </a:rPr>
              <a:t>unlimited</a:t>
            </a:r>
          </a:p>
        </p:txBody>
      </p:sp>
      <p:sp>
        <p:nvSpPr>
          <p:cNvPr id="9" name="TextBox 9"/>
          <p:cNvSpPr txBox="1"/>
          <p:nvPr/>
        </p:nvSpPr>
        <p:spPr>
          <a:xfrm>
            <a:off x="3810000" y="8880521"/>
            <a:ext cx="3566883" cy="302968"/>
          </a:xfrm>
          <a:prstGeom prst="rect">
            <a:avLst/>
          </a:prstGeom>
        </p:spPr>
        <p:txBody>
          <a:bodyPr lIns="0" tIns="0" rIns="0" bIns="0" rtlCol="0" anchor="t">
            <a:spAutoFit/>
          </a:bodyPr>
          <a:lstStyle/>
          <a:p>
            <a:pPr algn="l">
              <a:lnSpc>
                <a:spcPts val="2520"/>
              </a:lnSpc>
              <a:spcBef>
                <a:spcPct val="0"/>
              </a:spcBef>
            </a:pPr>
            <a:r>
              <a:rPr lang="en-US" altLang="zh-TW" sz="1800" dirty="0">
                <a:solidFill>
                  <a:srgbClr val="FFFFFF"/>
                </a:solidFill>
                <a:latin typeface="Times New Roman" panose="02020603050405020304" pitchFamily="18" charset="0"/>
                <a:cs typeface="Times New Roman" panose="02020603050405020304" pitchFamily="18" charset="0"/>
              </a:rPr>
              <a:t>M11209202 </a:t>
            </a:r>
            <a:r>
              <a:rPr lang="zh-TW" altLang="en-US" sz="1800" dirty="0">
                <a:solidFill>
                  <a:srgbClr val="FFFFFF"/>
                </a:solidFill>
                <a:latin typeface="標楷體" panose="03000509000000000000" pitchFamily="65" charset="-120"/>
                <a:ea typeface="標楷體" panose="03000509000000000000" pitchFamily="65" charset="-120"/>
                <a:cs typeface="Times New Roman" panose="02020603050405020304" pitchFamily="18" charset="0"/>
              </a:rPr>
              <a:t>黃雅婄 </a:t>
            </a:r>
            <a:r>
              <a:rPr lang="en-US" altLang="zh-TW" sz="1800" dirty="0">
                <a:solidFill>
                  <a:srgbClr val="FFFFFF"/>
                </a:solidFill>
                <a:latin typeface="Times New Roman" panose="02020603050405020304" pitchFamily="18" charset="0"/>
                <a:cs typeface="Times New Roman" panose="02020603050405020304" pitchFamily="18" charset="0"/>
              </a:rPr>
              <a:t>Huang Ya Pei</a:t>
            </a:r>
            <a:endParaRPr lang="en-US" sz="1800"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6"/>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Role of Ai in Modern</a:t>
            </a:r>
            <a:r>
              <a:rPr lang="zh-TW" alt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cs typeface="Nirmala UI" panose="020B0502040204020203" pitchFamily="34" charset="0"/>
              </a:rPr>
              <a:t> </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Manufacturing</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10</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8" name="TextBox 8"/>
          <p:cNvSpPr txBox="1">
            <a:spLocks/>
          </p:cNvSpPr>
          <p:nvPr/>
        </p:nvSpPr>
        <p:spPr>
          <a:xfrm>
            <a:off x="2445308" y="3089827"/>
            <a:ext cx="14737047" cy="6348661"/>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Shift from traditional to automated</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AI’s analytical and predictive capabilities</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Enhanced customization in manufacturing</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Challenges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workforce training needs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high integration costs</a:t>
            </a:r>
          </a:p>
          <a:p>
            <a:pPr marL="457200" indent="-457200" algn="just">
              <a:lnSpc>
                <a:spcPct val="150000"/>
              </a:lnSpc>
              <a:spcBef>
                <a:spcPct val="0"/>
              </a:spcBef>
              <a:buFont typeface="Arial" panose="020B0604020202020204" pitchFamily="34" charset="0"/>
              <a:buChar char="•"/>
            </a:pPr>
            <a:endPar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p:txBody>
      </p:sp>
      <p:sp>
        <p:nvSpPr>
          <p:cNvPr id="17" name="矩形 16">
            <a:extLst>
              <a:ext uri="{FF2B5EF4-FFF2-40B4-BE49-F238E27FC236}">
                <a16:creationId xmlns:a16="http://schemas.microsoft.com/office/drawing/2014/main" id="{8B1621AF-98AD-0615-444F-F402E95D0982}"/>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endParaRPr lang="zh-TW" altLang="en-US" sz="500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in Additive Manufacturing</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11</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4" name="矩形 13">
            <a:extLst>
              <a:ext uri="{FF2B5EF4-FFF2-40B4-BE49-F238E27FC236}">
                <a16:creationId xmlns:a16="http://schemas.microsoft.com/office/drawing/2014/main" id="{59CA2C4C-6D6A-F3B4-369A-F7EF65B94531}"/>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5FF88FA4-518F-FB49-0A17-D1A8446437C9}"/>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sp>
        <p:nvSpPr>
          <p:cNvPr id="13" name="TextBox 8">
            <a:extLst>
              <a:ext uri="{FF2B5EF4-FFF2-40B4-BE49-F238E27FC236}">
                <a16:creationId xmlns:a16="http://schemas.microsoft.com/office/drawing/2014/main" id="{EED65783-1977-2D25-2CAC-8B33A4473078}"/>
              </a:ext>
            </a:extLst>
          </p:cNvPr>
          <p:cNvSpPr txBox="1">
            <a:spLocks/>
          </p:cNvSpPr>
          <p:nvPr/>
        </p:nvSpPr>
        <p:spPr>
          <a:xfrm>
            <a:off x="2445308" y="3089827"/>
            <a:ext cx="14737047" cy="5425331"/>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Synergy between human expertise and Generative AI</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design and manufacturing agility</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Generative design (GD) </a:t>
            </a:r>
          </a:p>
          <a:p>
            <a:pPr marL="914400" lvl="1"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as a key </a:t>
            </a:r>
            <a:r>
              <a:rPr lang="en-US" sz="4000" b="1" dirty="0" err="1">
                <a:solidFill>
                  <a:srgbClr val="FFFFFF"/>
                </a:solidFill>
                <a:latin typeface="Nirmala UI" panose="020B0502040204020203" pitchFamily="34" charset="0"/>
                <a:ea typeface="Nirmala UI" panose="020B0502040204020203" pitchFamily="34" charset="0"/>
                <a:cs typeface="Nirmala UI" panose="020B0502040204020203" pitchFamily="34" charset="0"/>
              </a:rPr>
              <a:t>GenAI</a:t>
            </a: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 application</a:t>
            </a:r>
          </a:p>
          <a:p>
            <a:pPr marL="457200" indent="-457200" algn="just">
              <a:lnSpc>
                <a:spcPct val="150000"/>
              </a:lnSpc>
              <a:spcBef>
                <a:spcPct val="0"/>
              </a:spcBef>
              <a:buFont typeface="Arial" panose="020B0604020202020204" pitchFamily="34" charset="0"/>
              <a:buChar char="•"/>
            </a:pPr>
            <a:r>
              <a:rPr lang="en-US" sz="4000" b="1" dirty="0">
                <a:solidFill>
                  <a:schemeClr val="accent6">
                    <a:lumMod val="40000"/>
                    <a:lumOff val="60000"/>
                  </a:schemeClr>
                </a:solidFill>
                <a:latin typeface="Nirmala UI" panose="020B0502040204020203" pitchFamily="34" charset="0"/>
                <a:ea typeface="Nirmala UI" panose="020B0502040204020203" pitchFamily="34" charset="0"/>
                <a:cs typeface="Nirmala UI" panose="020B0502040204020203" pitchFamily="34" charset="0"/>
              </a:rPr>
              <a:t>Enhances, not replaces, human capabilities</a:t>
            </a:r>
          </a:p>
          <a:p>
            <a:pPr marL="457200" indent="-457200" algn="just">
              <a:lnSpc>
                <a:spcPct val="150000"/>
              </a:lnSpc>
              <a:spcBef>
                <a:spcPct val="0"/>
              </a:spcBef>
              <a:buFont typeface="Arial" panose="020B0604020202020204" pitchFamily="34" charset="0"/>
              <a:buChar char="•"/>
            </a:pPr>
            <a:endParaRPr lang="en-US" sz="4000" b="1"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p:txBody>
      </p:sp>
    </p:spTree>
    <p:extLst>
      <p:ext uri="{BB962C8B-B14F-4D97-AF65-F5344CB8AC3E}">
        <p14:creationId xmlns:p14="http://schemas.microsoft.com/office/powerpoint/2010/main" val="1381637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784876" y="1672022"/>
            <a:ext cx="16764000" cy="1199752"/>
          </a:xfrm>
          <a:prstGeom prst="rect">
            <a:avLst/>
          </a:prstGeom>
        </p:spPr>
        <p:txBody>
          <a:bodyPr wrap="square" lIns="0" tIns="0" rIns="0" bIns="0" rtlCol="0" anchor="ctr">
            <a:spAutoFit/>
          </a:bodyPr>
          <a:lstStyle/>
          <a:p>
            <a:pPr algn="l">
              <a:lnSpc>
                <a:spcPts val="10341"/>
              </a:lnSpc>
            </a:pPr>
            <a:r>
              <a:rPr lang="en-US" sz="7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Genai's</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a:t>
            </a: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Application in </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Design </a:t>
            </a: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and</a:t>
            </a: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Production</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12</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3" name="TextBox 8">
            <a:extLst>
              <a:ext uri="{FF2B5EF4-FFF2-40B4-BE49-F238E27FC236}">
                <a16:creationId xmlns:a16="http://schemas.microsoft.com/office/drawing/2014/main" id="{FD344E0B-3DB2-70C1-C6DD-411085AE4CCF}"/>
              </a:ext>
            </a:extLst>
          </p:cNvPr>
          <p:cNvSpPr txBox="1">
            <a:spLocks/>
          </p:cNvSpPr>
          <p:nvPr/>
        </p:nvSpPr>
        <p:spPr>
          <a:xfrm>
            <a:off x="2445308" y="3089827"/>
            <a:ext cx="14737047" cy="7271991"/>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Using machine learning and neural networks</a:t>
            </a:r>
          </a:p>
          <a:p>
            <a:pPr marL="914400" lvl="1"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Generates images, text, and designs</a:t>
            </a:r>
          </a:p>
          <a:p>
            <a:pPr marL="914400" lvl="1"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Develops innovative prototypes</a:t>
            </a:r>
          </a:p>
          <a:p>
            <a:pPr marL="914400" lvl="1"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Learns from large datasets</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Vital for innovation and customization</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efficiency / Improves accuracy</a:t>
            </a:r>
          </a:p>
          <a:p>
            <a:pPr marL="457200" indent="-457200" algn="just">
              <a:lnSpc>
                <a:spcPct val="150000"/>
              </a:lnSpc>
              <a:spcBef>
                <a:spcPct val="0"/>
              </a:spcBef>
              <a:buFont typeface="Arial" panose="020B0604020202020204" pitchFamily="34" charset="0"/>
              <a:buChar char="•"/>
            </a:pPr>
            <a:endPar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a:p>
            <a:pPr marL="457200" indent="-457200" algn="just">
              <a:lnSpc>
                <a:spcPct val="150000"/>
              </a:lnSpc>
              <a:spcBef>
                <a:spcPct val="0"/>
              </a:spcBef>
              <a:buFont typeface="Arial" panose="020B0604020202020204" pitchFamily="34" charset="0"/>
              <a:buChar char="•"/>
            </a:pPr>
            <a:endPar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p:txBody>
      </p:sp>
      <p:sp>
        <p:nvSpPr>
          <p:cNvPr id="14" name="矩形 13">
            <a:extLst>
              <a:ext uri="{FF2B5EF4-FFF2-40B4-BE49-F238E27FC236}">
                <a16:creationId xmlns:a16="http://schemas.microsoft.com/office/drawing/2014/main" id="{075196A2-A982-D55C-1884-829B5C7A9FCB}"/>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CEB78B9A-E82E-F174-CDCB-17A2CE056ED7}"/>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spTree>
    <p:extLst>
      <p:ext uri="{BB962C8B-B14F-4D97-AF65-F5344CB8AC3E}">
        <p14:creationId xmlns:p14="http://schemas.microsoft.com/office/powerpoint/2010/main" val="294931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in Product Development</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13</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4" name="矩形 13">
            <a:extLst>
              <a:ext uri="{FF2B5EF4-FFF2-40B4-BE49-F238E27FC236}">
                <a16:creationId xmlns:a16="http://schemas.microsoft.com/office/drawing/2014/main" id="{40D85A13-E8D1-0CA8-A094-FC4FD0826F3C}"/>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BCBE5D65-C85B-A12B-1511-2E82B0E86293}"/>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sp>
        <p:nvSpPr>
          <p:cNvPr id="13" name="TextBox 8">
            <a:extLst>
              <a:ext uri="{FF2B5EF4-FFF2-40B4-BE49-F238E27FC236}">
                <a16:creationId xmlns:a16="http://schemas.microsoft.com/office/drawing/2014/main" id="{A2F7C9E8-4199-CB92-4E22-439769A5EC5B}"/>
              </a:ext>
            </a:extLst>
          </p:cNvPr>
          <p:cNvSpPr txBox="1">
            <a:spLocks/>
          </p:cNvSpPr>
          <p:nvPr/>
        </p:nvSpPr>
        <p:spPr>
          <a:xfrm>
            <a:off x="2445308" y="3089827"/>
            <a:ext cx="14737047" cy="5425331"/>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Use real-time data and virtual simulations</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Optimize design processes</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Mirror physical products for iterative, data-driven design</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 product design, manufacturing, and lifecycle management</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better data analytics, improved simulation technologies</a:t>
            </a:r>
          </a:p>
        </p:txBody>
      </p:sp>
    </p:spTree>
    <p:extLst>
      <p:ext uri="{BB962C8B-B14F-4D97-AF65-F5344CB8AC3E}">
        <p14:creationId xmlns:p14="http://schemas.microsoft.com/office/powerpoint/2010/main" val="2498644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Role of Multidisciplinary Teams</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14</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4" name="矩形 13">
            <a:extLst>
              <a:ext uri="{FF2B5EF4-FFF2-40B4-BE49-F238E27FC236}">
                <a16:creationId xmlns:a16="http://schemas.microsoft.com/office/drawing/2014/main" id="{1EC8E49B-1ADD-3FE8-BA34-1B73C2D58640}"/>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1366CB11-51E6-012A-C404-F0E50DC6E0AF}"/>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sp>
        <p:nvSpPr>
          <p:cNvPr id="13" name="TextBox 8">
            <a:extLst>
              <a:ext uri="{FF2B5EF4-FFF2-40B4-BE49-F238E27FC236}">
                <a16:creationId xmlns:a16="http://schemas.microsoft.com/office/drawing/2014/main" id="{D11D645E-80AC-FC6B-4F79-551F70FADAC2}"/>
              </a:ext>
            </a:extLst>
          </p:cNvPr>
          <p:cNvSpPr txBox="1">
            <a:spLocks/>
          </p:cNvSpPr>
          <p:nvPr/>
        </p:nvSpPr>
        <p:spPr>
          <a:xfrm>
            <a:off x="2445308" y="3089827"/>
            <a:ext cx="14737047" cy="5425331"/>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a:t>
            </a: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rocess optimization and predictive maintenance</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Importance of diverse teams:</a:t>
            </a:r>
          </a:p>
          <a:p>
            <a:pPr marL="914400" lvl="1"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AI specialists, Industrial engineers, Production managers</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Improve efficiency, reduce downtime, </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 product quality</a:t>
            </a:r>
          </a:p>
          <a:p>
            <a:pPr marL="457200" indent="-457200" algn="just">
              <a:lnSpc>
                <a:spcPct val="150000"/>
              </a:lnSpc>
              <a:spcBef>
                <a:spcPct val="0"/>
              </a:spcBef>
              <a:buFont typeface="Arial" panose="020B0604020202020204" pitchFamily="34" charset="0"/>
              <a:buChar char="•"/>
            </a:pPr>
            <a:r>
              <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Address ethical considerations and data security</a:t>
            </a:r>
          </a:p>
        </p:txBody>
      </p:sp>
    </p:spTree>
    <p:extLst>
      <p:ext uri="{BB962C8B-B14F-4D97-AF65-F5344CB8AC3E}">
        <p14:creationId xmlns:p14="http://schemas.microsoft.com/office/powerpoint/2010/main" val="265601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Discussion</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1945808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a:spLocks noGrp="1" noRot="1" noMove="1" noResize="1" noEditPoints="1" noAdjustHandles="1" noChangeArrowheads="1" noChangeShapeType="1"/>
          </p:cNvSpPr>
          <p:nvPr/>
        </p:nvSpPr>
        <p:spPr>
          <a:xfrm>
            <a:off x="381000" y="1774185"/>
            <a:ext cx="1752600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Enhancing Efficient Contract Management</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13" name="矩形 12">
            <a:extLst>
              <a:ext uri="{FF2B5EF4-FFF2-40B4-BE49-F238E27FC236}">
                <a16:creationId xmlns:a16="http://schemas.microsoft.com/office/drawing/2014/main" id="{4B322C8D-AD0D-8AD7-74A6-04261095C9E0}"/>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4" name="TextBox 11">
            <a:extLst>
              <a:ext uri="{FF2B5EF4-FFF2-40B4-BE49-F238E27FC236}">
                <a16:creationId xmlns:a16="http://schemas.microsoft.com/office/drawing/2014/main" id="{6DDCD4EE-B97B-6285-A5F0-434123C466A7}"/>
              </a:ext>
            </a:extLst>
          </p:cNvPr>
          <p:cNvSpPr txBox="1"/>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16</a:t>
            </a:r>
          </a:p>
        </p:txBody>
      </p:sp>
      <p:sp>
        <p:nvSpPr>
          <p:cNvPr id="8" name="TextBox 8"/>
          <p:cNvSpPr txBox="1">
            <a:spLocks/>
          </p:cNvSpPr>
          <p:nvPr/>
        </p:nvSpPr>
        <p:spPr>
          <a:xfrm>
            <a:off x="3818614" y="3296108"/>
            <a:ext cx="12518942" cy="4882747"/>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Automate and Analyze Contracts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Identifies key terms and potential risks</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Ensure Compliance</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Reduces legal vulnerabilities</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Crucial for Complex Industries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Handles relationships with many stakeholders</a:t>
            </a:r>
          </a:p>
        </p:txBody>
      </p:sp>
    </p:spTree>
    <p:extLst>
      <p:ext uri="{BB962C8B-B14F-4D97-AF65-F5344CB8AC3E}">
        <p14:creationId xmlns:p14="http://schemas.microsoft.com/office/powerpoint/2010/main" val="2849272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a:spLocks/>
          </p:cNvSpPr>
          <p:nvPr/>
        </p:nvSpPr>
        <p:spPr>
          <a:xfrm>
            <a:off x="440090" y="1841267"/>
            <a:ext cx="17407820" cy="1231556"/>
          </a:xfrm>
          <a:prstGeom prst="rect">
            <a:avLst/>
          </a:prstGeom>
        </p:spPr>
        <p:txBody>
          <a:bodyPr wrap="square" lIns="0" tIns="0" rIns="0" bIns="0" rtlCol="0" anchor="ctr">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Transforming Supply Chain Operations</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14" name="TextBox 11">
            <a:extLst>
              <a:ext uri="{FF2B5EF4-FFF2-40B4-BE49-F238E27FC236}">
                <a16:creationId xmlns:a16="http://schemas.microsoft.com/office/drawing/2014/main" id="{3D0297EF-622E-5D4B-55E7-DEE6B9EF4E2C}"/>
              </a:ext>
            </a:extLst>
          </p:cNvPr>
          <p:cNvSpPr txBox="1"/>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17</a:t>
            </a:r>
          </a:p>
        </p:txBody>
      </p:sp>
      <p:sp>
        <p:nvSpPr>
          <p:cNvPr id="15" name="矩形 14">
            <a:extLst>
              <a:ext uri="{FF2B5EF4-FFF2-40B4-BE49-F238E27FC236}">
                <a16:creationId xmlns:a16="http://schemas.microsoft.com/office/drawing/2014/main" id="{E2B9D77B-5DC5-3B47-5FE6-0081F9C714F9}"/>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8" name="TextBox 8"/>
          <p:cNvSpPr txBox="1">
            <a:spLocks/>
          </p:cNvSpPr>
          <p:nvPr/>
        </p:nvSpPr>
        <p:spPr>
          <a:xfrm>
            <a:off x="2111458" y="3253617"/>
            <a:ext cx="12518942" cy="5713744"/>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Predict and Manage Disruptions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Maintains steady operations despite unforeseen events</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Act as a Control Tower</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Assesses risks and proactively handles disruptions</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Streamline Vendor Interactions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Provides quick solutions to sourcing challenges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a:spLocks/>
          </p:cNvSpPr>
          <p:nvPr/>
        </p:nvSpPr>
        <p:spPr>
          <a:xfrm>
            <a:off x="1286845" y="1660474"/>
            <a:ext cx="1571431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Production and Operational Efficiency</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13" name="矩形 12">
            <a:extLst>
              <a:ext uri="{FF2B5EF4-FFF2-40B4-BE49-F238E27FC236}">
                <a16:creationId xmlns:a16="http://schemas.microsoft.com/office/drawing/2014/main" id="{C0A2F7F3-5FF9-FCF0-8327-4EE5E033E3B3}"/>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8" name="TextBox 8"/>
          <p:cNvSpPr txBox="1">
            <a:spLocks noGrp="1" noRot="1" noMove="1" noResize="1" noEditPoints="1" noAdjustHandles="1" noChangeArrowheads="1" noChangeShapeType="1"/>
          </p:cNvSpPr>
          <p:nvPr/>
        </p:nvSpPr>
        <p:spPr>
          <a:xfrm>
            <a:off x="2111458" y="3253617"/>
            <a:ext cx="12518942" cy="5713744"/>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Predictive Maintenance</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Reduces downtime and extends machinery life</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Real-Time Monitoring</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Identifies bottlenecks and suggests improvements</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Dynamic Operational Manuals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Provides updated guidance and adapts to changes quickly</a:t>
            </a:r>
          </a:p>
        </p:txBody>
      </p:sp>
    </p:spTree>
    <p:extLst>
      <p:ext uri="{BB962C8B-B14F-4D97-AF65-F5344CB8AC3E}">
        <p14:creationId xmlns:p14="http://schemas.microsoft.com/office/powerpoint/2010/main" val="212392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1569072"/>
            <a:ext cx="14630400" cy="2512291"/>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Leveraging Customer Feedback for Continuous Improvement</a:t>
            </a:r>
          </a:p>
        </p:txBody>
      </p:sp>
      <p:sp>
        <p:nvSpPr>
          <p:cNvPr id="13" name="矩形 12">
            <a:extLst>
              <a:ext uri="{FF2B5EF4-FFF2-40B4-BE49-F238E27FC236}">
                <a16:creationId xmlns:a16="http://schemas.microsoft.com/office/drawing/2014/main" id="{0A0FACCB-AAE0-DE40-A7D8-1203F3176385}"/>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8" name="TextBox 8"/>
          <p:cNvSpPr txBox="1">
            <a:spLocks/>
          </p:cNvSpPr>
          <p:nvPr/>
        </p:nvSpPr>
        <p:spPr>
          <a:xfrm>
            <a:off x="1844530" y="4092036"/>
            <a:ext cx="15300469" cy="4882747"/>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Data Analysis from Multiple Channels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Understands customer needs and preferences</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Sentiment Analysis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Provides deeper insights into customer satisfaction</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Continuous Improvement Loop</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product quality and brand loyalty</a:t>
            </a:r>
          </a:p>
        </p:txBody>
      </p:sp>
    </p:spTree>
    <p:extLst>
      <p:ext uri="{BB962C8B-B14F-4D97-AF65-F5344CB8AC3E}">
        <p14:creationId xmlns:p14="http://schemas.microsoft.com/office/powerpoint/2010/main" val="577188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r>
              <a:rPr lang="en-US" altLang="zh-TW" dirty="0"/>
              <a:t>Harnessing Generative AI for Manufacturing Innovation : Applications and Opportunities</a:t>
            </a:r>
          </a:p>
        </p:txBody>
      </p:sp>
      <p:sp>
        <p:nvSpPr>
          <p:cNvPr id="3" name="Freeform 3"/>
          <p:cNvSpPr>
            <a:spLocks noGrp="1" noRot="1" noMove="1" noResize="1" noEditPoints="1" noAdjustHandles="1" noChangeArrowheads="1" noChangeShapeType="1"/>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725349" y="9048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4" name="TextBox 14"/>
          <p:cNvSpPr txBox="1">
            <a:spLocks noGrp="1" noRot="1" noMove="1" noResize="1" noEditPoints="1" noAdjustHandles="1" noChangeArrowheads="1" noChangeShapeType="1"/>
          </p:cNvSpPr>
          <p:nvPr/>
        </p:nvSpPr>
        <p:spPr>
          <a:xfrm>
            <a:off x="8322338"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5" name="TextBox 15"/>
          <p:cNvSpPr txBox="1">
            <a:spLocks noGrp="1" noRot="1" noMove="1" noResize="1" noEditPoints="1" noAdjustHandles="1" noChangeArrowheads="1" noChangeShapeType="1"/>
          </p:cNvSpPr>
          <p:nvPr/>
        </p:nvSpPr>
        <p:spPr>
          <a:xfrm>
            <a:off x="3816702" y="1774774"/>
            <a:ext cx="10654596" cy="1362681"/>
          </a:xfrm>
          <a:prstGeom prst="rect">
            <a:avLst/>
          </a:prstGeom>
        </p:spPr>
        <p:txBody>
          <a:bodyPr lIns="0" tIns="0" rIns="0" bIns="0" rtlCol="0" anchor="t">
            <a:spAutoFit/>
          </a:bodyPr>
          <a:lstStyle/>
          <a:p>
            <a:pPr algn="ctr">
              <a:lnSpc>
                <a:spcPts val="10341"/>
              </a:lnSpc>
            </a:pPr>
            <a:r>
              <a:rPr lang="en-US" altLang="zh-TW" sz="11120" dirty="0">
                <a:solidFill>
                  <a:srgbClr val="FFFFFF"/>
                </a:solidFill>
                <a:latin typeface="Codec Pro Bold"/>
              </a:rPr>
              <a:t>S</a:t>
            </a:r>
            <a:r>
              <a:rPr lang="en-US" sz="11120" dirty="0">
                <a:solidFill>
                  <a:srgbClr val="FFFFFF"/>
                </a:solidFill>
                <a:latin typeface="Codec Pro Bold"/>
              </a:rPr>
              <a:t>yllabus</a:t>
            </a:r>
          </a:p>
        </p:txBody>
      </p:sp>
      <p:sp>
        <p:nvSpPr>
          <p:cNvPr id="18" name="TextBox 18"/>
          <p:cNvSpPr txBox="1">
            <a:spLocks noGrp="1" noRot="1" noMove="1" noResize="1" noEditPoints="1" noAdjustHandles="1" noChangeArrowheads="1" noChangeShapeType="1"/>
          </p:cNvSpPr>
          <p:nvPr/>
        </p:nvSpPr>
        <p:spPr>
          <a:xfrm>
            <a:off x="16421303" y="800264"/>
            <a:ext cx="986517" cy="584006"/>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02</a:t>
            </a:r>
          </a:p>
        </p:txBody>
      </p:sp>
      <p:sp>
        <p:nvSpPr>
          <p:cNvPr id="31" name="TextBox 10">
            <a:extLst>
              <a:ext uri="{FF2B5EF4-FFF2-40B4-BE49-F238E27FC236}">
                <a16:creationId xmlns:a16="http://schemas.microsoft.com/office/drawing/2014/main" id="{C830C7A9-A113-F771-CDF4-2D1BE85581E4}"/>
              </a:ext>
            </a:extLst>
          </p:cNvPr>
          <p:cNvSpPr txBox="1">
            <a:spLocks noGrp="1" noRot="1" noMove="1" noResize="1" noEditPoints="1" noAdjustHandles="1" noChangeArrowheads="1" noChangeShapeType="1"/>
          </p:cNvSpPr>
          <p:nvPr/>
        </p:nvSpPr>
        <p:spPr>
          <a:xfrm>
            <a:off x="7467600" y="9136723"/>
            <a:ext cx="3602493" cy="276999"/>
          </a:xfrm>
          <a:prstGeom prst="rect">
            <a:avLst/>
          </a:prstGeom>
        </p:spPr>
        <p:txBody>
          <a:bodyPr wrap="square" lIns="0" tIns="0" rIns="0" bIns="0" rtlCol="0" anchor="t">
            <a:spAutoFit/>
          </a:bodyPr>
          <a:lstStyle/>
          <a:p>
            <a:pPr algn="l">
              <a:spcBef>
                <a:spcPct val="0"/>
              </a:spcBef>
            </a:pPr>
            <a:r>
              <a:rPr lang="en-US" sz="900" dirty="0">
                <a:solidFill>
                  <a:srgbClr val="FFFFFF"/>
                </a:solidFill>
                <a:latin typeface="Poppins Bold"/>
              </a:rPr>
              <a:t>Harnessing Generative AI for Manufacturing Innovation : </a:t>
            </a:r>
          </a:p>
          <a:p>
            <a:pPr algn="l">
              <a:spcBef>
                <a:spcPct val="0"/>
              </a:spcBef>
            </a:pPr>
            <a:r>
              <a:rPr lang="en-US" sz="900" dirty="0">
                <a:solidFill>
                  <a:srgbClr val="FFFFFF"/>
                </a:solidFill>
                <a:latin typeface="Poppins Bold"/>
              </a:rPr>
              <a:t>Applications and Opportunities</a:t>
            </a:r>
          </a:p>
        </p:txBody>
      </p:sp>
      <p:grpSp>
        <p:nvGrpSpPr>
          <p:cNvPr id="53" name="群組 52">
            <a:extLst>
              <a:ext uri="{FF2B5EF4-FFF2-40B4-BE49-F238E27FC236}">
                <a16:creationId xmlns:a16="http://schemas.microsoft.com/office/drawing/2014/main" id="{3F3C2DCA-BF05-E323-8AA9-8E8E56A3D7E1}"/>
              </a:ext>
            </a:extLst>
          </p:cNvPr>
          <p:cNvGrpSpPr>
            <a:grpSpLocks noGrp="1" noUngrp="1" noRot="1" noMove="1" noResize="1"/>
          </p:cNvGrpSpPr>
          <p:nvPr/>
        </p:nvGrpSpPr>
        <p:grpSpPr>
          <a:xfrm>
            <a:off x="1862405" y="2988790"/>
            <a:ext cx="15490477" cy="5929539"/>
            <a:chOff x="1862405" y="2988790"/>
            <a:chExt cx="15490477" cy="5929539"/>
          </a:xfrm>
        </p:grpSpPr>
        <p:grpSp>
          <p:nvGrpSpPr>
            <p:cNvPr id="38" name="群組 37">
              <a:extLst>
                <a:ext uri="{FF2B5EF4-FFF2-40B4-BE49-F238E27FC236}">
                  <a16:creationId xmlns:a16="http://schemas.microsoft.com/office/drawing/2014/main" id="{31A8FC28-B716-ABD9-AF11-9D72F408C86A}"/>
                </a:ext>
              </a:extLst>
            </p:cNvPr>
            <p:cNvGrpSpPr>
              <a:grpSpLocks noGrp="1" noUngrp="1" noRot="1" noMove="1" noResize="1"/>
            </p:cNvGrpSpPr>
            <p:nvPr/>
          </p:nvGrpSpPr>
          <p:grpSpPr>
            <a:xfrm>
              <a:off x="1862405" y="2988790"/>
              <a:ext cx="3297826" cy="3751522"/>
              <a:chOff x="2416373" y="3567133"/>
              <a:chExt cx="3297826" cy="3751522"/>
            </a:xfrm>
          </p:grpSpPr>
          <p:grpSp>
            <p:nvGrpSpPr>
              <p:cNvPr id="5" name="Group 5"/>
              <p:cNvGrpSpPr>
                <a:grpSpLocks noGrp="1" noUngrp="1" noRot="1" noMove="1" noResize="1"/>
              </p:cNvGrpSpPr>
              <p:nvPr/>
            </p:nvGrpSpPr>
            <p:grpSpPr>
              <a:xfrm>
                <a:off x="2416373" y="3868570"/>
                <a:ext cx="3297826" cy="2855769"/>
                <a:chOff x="0" y="0"/>
                <a:chExt cx="4282440" cy="3708400"/>
              </a:xfrm>
            </p:grpSpPr>
            <p:sp>
              <p:nvSpPr>
                <p:cNvPr id="6" name="Freeform 6"/>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dirty="0"/>
                </a:p>
              </p:txBody>
            </p:sp>
          </p:grpSp>
          <p:grpSp>
            <p:nvGrpSpPr>
              <p:cNvPr id="11" name="Group 11"/>
              <p:cNvGrpSpPr>
                <a:grpSpLocks noGrp="1" noUngrp="1" noRot="1" noMove="1" noResize="1"/>
              </p:cNvGrpSpPr>
              <p:nvPr/>
            </p:nvGrpSpPr>
            <p:grpSpPr>
              <a:xfrm>
                <a:off x="2416373" y="3567133"/>
                <a:ext cx="843381" cy="843381"/>
                <a:chOff x="0" y="0"/>
                <a:chExt cx="812800" cy="812800"/>
              </a:xfrm>
            </p:grpSpPr>
            <p:sp>
              <p:nvSpPr>
                <p:cNvPr id="12" name="Freeform 12"/>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13" name="TextBox 13"/>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a:spLocks noGrp="1" noRot="1" noMove="1" noResize="1" noEditPoints="1" noAdjustHandles="1" noChangeArrowheads="1" noChangeShapeType="1"/>
              </p:cNvSpPr>
              <p:nvPr/>
            </p:nvSpPr>
            <p:spPr>
              <a:xfrm>
                <a:off x="2686988" y="6876739"/>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pSp>
        <p:grpSp>
          <p:nvGrpSpPr>
            <p:cNvPr id="37" name="群組 36">
              <a:extLst>
                <a:ext uri="{FF2B5EF4-FFF2-40B4-BE49-F238E27FC236}">
                  <a16:creationId xmlns:a16="http://schemas.microsoft.com/office/drawing/2014/main" id="{46B23399-0E7B-5E26-D320-EF127490D2BD}"/>
                </a:ext>
              </a:extLst>
            </p:cNvPr>
            <p:cNvGrpSpPr>
              <a:grpSpLocks noGrp="1" noUngrp="1" noRot="1" noMove="1" noResize="1"/>
            </p:cNvGrpSpPr>
            <p:nvPr/>
          </p:nvGrpSpPr>
          <p:grpSpPr>
            <a:xfrm>
              <a:off x="4724400" y="5046555"/>
              <a:ext cx="5798524" cy="3871774"/>
              <a:chOff x="6237031" y="3446880"/>
              <a:chExt cx="5798524" cy="3871774"/>
            </a:xfrm>
          </p:grpSpPr>
          <p:grpSp>
            <p:nvGrpSpPr>
              <p:cNvPr id="7" name="Group 7"/>
              <p:cNvGrpSpPr>
                <a:grpSpLocks noGrp="1" noUngrp="1" noRot="1" noMove="1" noResize="1"/>
              </p:cNvGrpSpPr>
              <p:nvPr/>
            </p:nvGrpSpPr>
            <p:grpSpPr>
              <a:xfrm>
                <a:off x="7542434" y="3831439"/>
                <a:ext cx="3297826" cy="2855769"/>
                <a:chOff x="0" y="0"/>
                <a:chExt cx="4282440" cy="3708400"/>
              </a:xfrm>
            </p:grpSpPr>
            <p:sp>
              <p:nvSpPr>
                <p:cNvPr id="8" name="Freeform 8"/>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9"/>
                  <a:stretch>
                    <a:fillRect l="-32081" r="-32081"/>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19" name="Group 19"/>
              <p:cNvGrpSpPr>
                <a:grpSpLocks noGrp="1" noUngrp="1" noRot="1" noMove="1" noResize="1"/>
              </p:cNvGrpSpPr>
              <p:nvPr/>
            </p:nvGrpSpPr>
            <p:grpSpPr>
              <a:xfrm>
                <a:off x="7900647" y="3446880"/>
                <a:ext cx="843381" cy="843381"/>
                <a:chOff x="0" y="0"/>
                <a:chExt cx="812800" cy="812800"/>
              </a:xfrm>
            </p:grpSpPr>
            <p:sp>
              <p:nvSpPr>
                <p:cNvPr id="20" name="Freeform 20"/>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1" name="TextBox 21"/>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a:spLocks noGrp="1" noRot="1" noMove="1" noResize="1" noEditPoints="1" noAdjustHandles="1" noChangeArrowheads="1" noChangeShapeType="1"/>
              </p:cNvSpPr>
              <p:nvPr/>
            </p:nvSpPr>
            <p:spPr>
              <a:xfrm>
                <a:off x="6237031" y="6876738"/>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grpSp>
        <p:grpSp>
          <p:nvGrpSpPr>
            <p:cNvPr id="36" name="群組 35">
              <a:extLst>
                <a:ext uri="{FF2B5EF4-FFF2-40B4-BE49-F238E27FC236}">
                  <a16:creationId xmlns:a16="http://schemas.microsoft.com/office/drawing/2014/main" id="{92ECCF30-4538-8CDD-D4BF-4A4AD62B5776}"/>
                </a:ext>
              </a:extLst>
            </p:cNvPr>
            <p:cNvGrpSpPr>
              <a:grpSpLocks noGrp="1" noUngrp="1" noRot="1" noMove="1" noResize="1"/>
            </p:cNvGrpSpPr>
            <p:nvPr/>
          </p:nvGrpSpPr>
          <p:grpSpPr>
            <a:xfrm>
              <a:off x="10087981" y="2988790"/>
              <a:ext cx="3297826" cy="4084224"/>
              <a:chOff x="13123476" y="3320156"/>
              <a:chExt cx="3297826" cy="4084224"/>
            </a:xfrm>
          </p:grpSpPr>
          <p:grpSp>
            <p:nvGrpSpPr>
              <p:cNvPr id="9" name="Group 9"/>
              <p:cNvGrpSpPr>
                <a:grpSpLocks noGrp="1" noUngrp="1" noRot="1" noMove="1" noResize="1"/>
              </p:cNvGrpSpPr>
              <p:nvPr/>
            </p:nvGrpSpPr>
            <p:grpSpPr>
              <a:xfrm>
                <a:off x="13123476" y="3741846"/>
                <a:ext cx="3297826" cy="2855769"/>
                <a:chOff x="0" y="0"/>
                <a:chExt cx="4282440" cy="3708400"/>
              </a:xfrm>
            </p:grpSpPr>
            <p:sp>
              <p:nvSpPr>
                <p:cNvPr id="10" name="Freeform 10"/>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0"/>
                  <a:stretch>
                    <a:fillRect l="-7730" r="-7730"/>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22" name="Group 22"/>
              <p:cNvGrpSpPr>
                <a:grpSpLocks noGrp="1" noUngrp="1" noRot="1" noMove="1" noResize="1"/>
              </p:cNvGrpSpPr>
              <p:nvPr/>
            </p:nvGrpSpPr>
            <p:grpSpPr>
              <a:xfrm>
                <a:off x="13479352" y="3320156"/>
                <a:ext cx="843381" cy="843381"/>
                <a:chOff x="0" y="0"/>
                <a:chExt cx="812800" cy="812800"/>
              </a:xfrm>
            </p:grpSpPr>
            <p:sp>
              <p:nvSpPr>
                <p:cNvPr id="23" name="Freeform 23"/>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4" name="TextBox 24"/>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a:spLocks noGrp="1" noRot="1" noMove="1" noResize="1" noEditPoints="1" noAdjustHandles="1" noChangeArrowheads="1" noChangeShapeType="1"/>
              </p:cNvSpPr>
              <p:nvPr/>
            </p:nvSpPr>
            <p:spPr>
              <a:xfrm>
                <a:off x="13123476" y="696246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grpSp>
        <p:grpSp>
          <p:nvGrpSpPr>
            <p:cNvPr id="46" name="群組 45">
              <a:extLst>
                <a:ext uri="{FF2B5EF4-FFF2-40B4-BE49-F238E27FC236}">
                  <a16:creationId xmlns:a16="http://schemas.microsoft.com/office/drawing/2014/main" id="{2C013286-46B2-400F-B63D-041F5FF69C33}"/>
                </a:ext>
              </a:extLst>
            </p:cNvPr>
            <p:cNvGrpSpPr>
              <a:grpSpLocks noGrp="1" noUngrp="1" noRot="1" noMove="1" noResize="1"/>
            </p:cNvGrpSpPr>
            <p:nvPr/>
          </p:nvGrpSpPr>
          <p:grpSpPr>
            <a:xfrm>
              <a:off x="14055056" y="5086088"/>
              <a:ext cx="3297826" cy="3751522"/>
              <a:chOff x="2416373" y="3567133"/>
              <a:chExt cx="3297826" cy="3751522"/>
            </a:xfrm>
          </p:grpSpPr>
          <p:grpSp>
            <p:nvGrpSpPr>
              <p:cNvPr id="47" name="Group 5">
                <a:extLst>
                  <a:ext uri="{FF2B5EF4-FFF2-40B4-BE49-F238E27FC236}">
                    <a16:creationId xmlns:a16="http://schemas.microsoft.com/office/drawing/2014/main" id="{8472E93A-4AB5-8ADE-68A1-3C0FC58D9321}"/>
                  </a:ext>
                </a:extLst>
              </p:cNvPr>
              <p:cNvGrpSpPr>
                <a:grpSpLocks noGrp="1" noUngrp="1" noRot="1" noMove="1" noResize="1"/>
              </p:cNvGrpSpPr>
              <p:nvPr/>
            </p:nvGrpSpPr>
            <p:grpSpPr>
              <a:xfrm>
                <a:off x="2416373" y="3868570"/>
                <a:ext cx="3297826" cy="2855769"/>
                <a:chOff x="0" y="0"/>
                <a:chExt cx="4282440" cy="3708400"/>
              </a:xfrm>
            </p:grpSpPr>
            <p:sp>
              <p:nvSpPr>
                <p:cNvPr id="52" name="Freeform 6">
                  <a:extLst>
                    <a:ext uri="{FF2B5EF4-FFF2-40B4-BE49-F238E27FC236}">
                      <a16:creationId xmlns:a16="http://schemas.microsoft.com/office/drawing/2014/main" id="{EB7DEE43-C694-0229-31B3-834B74CD880A}"/>
                    </a:ext>
                  </a:extLst>
                </p:cNvPr>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dirty="0"/>
                </a:p>
              </p:txBody>
            </p:sp>
          </p:grpSp>
          <p:grpSp>
            <p:nvGrpSpPr>
              <p:cNvPr id="48" name="Group 11">
                <a:extLst>
                  <a:ext uri="{FF2B5EF4-FFF2-40B4-BE49-F238E27FC236}">
                    <a16:creationId xmlns:a16="http://schemas.microsoft.com/office/drawing/2014/main" id="{74E82FA7-E873-707C-57E4-36C74B7D03ED}"/>
                  </a:ext>
                </a:extLst>
              </p:cNvPr>
              <p:cNvGrpSpPr>
                <a:grpSpLocks noGrp="1" noUngrp="1" noRot="1" noMove="1" noResize="1"/>
              </p:cNvGrpSpPr>
              <p:nvPr/>
            </p:nvGrpSpPr>
            <p:grpSpPr>
              <a:xfrm>
                <a:off x="2416373" y="3567133"/>
                <a:ext cx="843381" cy="843381"/>
                <a:chOff x="0" y="0"/>
                <a:chExt cx="812800" cy="812800"/>
              </a:xfrm>
            </p:grpSpPr>
            <p:sp>
              <p:nvSpPr>
                <p:cNvPr id="50" name="Freeform 12">
                  <a:extLst>
                    <a:ext uri="{FF2B5EF4-FFF2-40B4-BE49-F238E27FC236}">
                      <a16:creationId xmlns:a16="http://schemas.microsoft.com/office/drawing/2014/main" id="{3D204A50-62A9-9053-7913-7CE0A8477658}"/>
                    </a:ext>
                  </a:extLst>
                </p:cNvPr>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51" name="TextBox 13">
                  <a:extLst>
                    <a:ext uri="{FF2B5EF4-FFF2-40B4-BE49-F238E27FC236}">
                      <a16:creationId xmlns:a16="http://schemas.microsoft.com/office/drawing/2014/main" id="{210304AB-7AD9-B3F1-8363-9FCDD4B40289}"/>
                    </a:ext>
                  </a:extLst>
                </p:cNvPr>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9" name="TextBox 16">
                <a:extLst>
                  <a:ext uri="{FF2B5EF4-FFF2-40B4-BE49-F238E27FC236}">
                    <a16:creationId xmlns:a16="http://schemas.microsoft.com/office/drawing/2014/main" id="{718D43ED-D9EE-EEC3-741A-2A12EBE475EB}"/>
                  </a:ext>
                </a:extLst>
              </p:cNvPr>
              <p:cNvSpPr txBox="1">
                <a:spLocks noGrp="1" noRot="1" noMove="1" noResize="1" noEditPoints="1" noAdjustHandles="1" noChangeArrowheads="1" noChangeShapeType="1"/>
              </p:cNvSpPr>
              <p:nvPr/>
            </p:nvSpPr>
            <p:spPr>
              <a:xfrm>
                <a:off x="2686988" y="6876739"/>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Conclusion</a:t>
                </a:r>
              </a:p>
            </p:txBody>
          </p:sp>
        </p:grpSp>
      </p:grpSp>
    </p:spTree>
    <p:extLst>
      <p:ext uri="{BB962C8B-B14F-4D97-AF65-F5344CB8AC3E}">
        <p14:creationId xmlns:p14="http://schemas.microsoft.com/office/powerpoint/2010/main" val="20103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1569072"/>
            <a:ext cx="14630400" cy="2512291"/>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Advancing Safety and Training Through Simulation Technologies</a:t>
            </a:r>
          </a:p>
        </p:txBody>
      </p:sp>
      <p:sp>
        <p:nvSpPr>
          <p:cNvPr id="13" name="矩形 12">
            <a:extLst>
              <a:ext uri="{FF2B5EF4-FFF2-40B4-BE49-F238E27FC236}">
                <a16:creationId xmlns:a16="http://schemas.microsoft.com/office/drawing/2014/main" id="{0A0FACCB-AAE0-DE40-A7D8-1203F3176385}"/>
              </a:ext>
            </a:extLst>
          </p:cNvPr>
          <p:cNvSpPr/>
          <p:nvPr/>
        </p:nvSpPr>
        <p:spPr>
          <a:xfrm>
            <a:off x="13646872" y="2309753"/>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8" name="TextBox 8"/>
          <p:cNvSpPr txBox="1">
            <a:spLocks/>
          </p:cNvSpPr>
          <p:nvPr/>
        </p:nvSpPr>
        <p:spPr>
          <a:xfrm>
            <a:off x="1844530" y="4092036"/>
            <a:ext cx="15300469" cy="4882747"/>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Immersive Training Environments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Realistic scenarios using VR and AR</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Risk-Free Practice</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Workers learn safety protocols safely</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Customized Simulations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Tailored to specific manufacturing settings and challenges</a:t>
            </a:r>
          </a:p>
        </p:txBody>
      </p:sp>
    </p:spTree>
    <p:extLst>
      <p:ext uri="{BB962C8B-B14F-4D97-AF65-F5344CB8AC3E}">
        <p14:creationId xmlns:p14="http://schemas.microsoft.com/office/powerpoint/2010/main" val="529249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2219475"/>
            <a:ext cx="1463040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Security and Risks</a:t>
            </a:r>
          </a:p>
        </p:txBody>
      </p:sp>
      <p:sp>
        <p:nvSpPr>
          <p:cNvPr id="13" name="矩形 12">
            <a:extLst>
              <a:ext uri="{FF2B5EF4-FFF2-40B4-BE49-F238E27FC236}">
                <a16:creationId xmlns:a16="http://schemas.microsoft.com/office/drawing/2014/main" id="{0A0FACCB-AAE0-DE40-A7D8-1203F3176385}"/>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8" name="TextBox 8"/>
          <p:cNvSpPr txBox="1">
            <a:spLocks/>
          </p:cNvSpPr>
          <p:nvPr/>
        </p:nvSpPr>
        <p:spPr>
          <a:xfrm>
            <a:off x="1844530" y="4092036"/>
            <a:ext cx="15300469" cy="5713744"/>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Trustworthiness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Ensuring reliable and accurate AI outputs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Mechanisms to detect and correct errors</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Data Security</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Protecting valuable information during AI use</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Secure Platforms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Solutions like Azure Open AI for safe AI integration</a:t>
            </a:r>
          </a:p>
        </p:txBody>
      </p:sp>
    </p:spTree>
    <p:extLst>
      <p:ext uri="{BB962C8B-B14F-4D97-AF65-F5344CB8AC3E}">
        <p14:creationId xmlns:p14="http://schemas.microsoft.com/office/powerpoint/2010/main" val="96998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2219475"/>
            <a:ext cx="1463040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Ai Education and Adoption</a:t>
            </a:r>
          </a:p>
        </p:txBody>
      </p:sp>
      <p:sp>
        <p:nvSpPr>
          <p:cNvPr id="8" name="TextBox 8"/>
          <p:cNvSpPr txBox="1">
            <a:spLocks/>
          </p:cNvSpPr>
          <p:nvPr/>
        </p:nvSpPr>
        <p:spPr>
          <a:xfrm>
            <a:off x="1844530" y="4092036"/>
            <a:ext cx="15300469" cy="4882747"/>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Safe Practices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Educate employees on avoiding sharing confidential information</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AI Understanding</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Promote hands-on AI education to effectively leverage tools</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Transparent Integration</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Ensure robust and transparent AI use in industrial environments</a:t>
            </a:r>
          </a:p>
        </p:txBody>
      </p:sp>
      <p:sp>
        <p:nvSpPr>
          <p:cNvPr id="10" name="矩形 9">
            <a:extLst>
              <a:ext uri="{FF2B5EF4-FFF2-40B4-BE49-F238E27FC236}">
                <a16:creationId xmlns:a16="http://schemas.microsoft.com/office/drawing/2014/main" id="{0A0FACCB-AAE0-DE40-A7D8-1203F3176385}"/>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a:t>
            </a:r>
            <a:endParaRPr lang="zh-TW" altLang="en-US" sz="500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94969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Conclusion</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23576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317" r="-3317"/>
            </a:stretch>
          </a:blipFill>
        </p:spPr>
        <p:txBody>
          <a:bodyPr/>
          <a:lstStyle/>
          <a:p>
            <a:endParaRPr lang="zh-TW" altLang="en-US"/>
          </a:p>
        </p:txBody>
      </p:sp>
      <p:grpSp>
        <p:nvGrpSpPr>
          <p:cNvPr id="12" name="群組 11">
            <a:extLst>
              <a:ext uri="{FF2B5EF4-FFF2-40B4-BE49-F238E27FC236}">
                <a16:creationId xmlns:a16="http://schemas.microsoft.com/office/drawing/2014/main" id="{DD8A8B42-4E2A-E8A0-5798-DCB9A6941F27}"/>
              </a:ext>
            </a:extLst>
          </p:cNvPr>
          <p:cNvGrpSpPr/>
          <p:nvPr/>
        </p:nvGrpSpPr>
        <p:grpSpPr>
          <a:xfrm>
            <a:off x="13258800" y="5974081"/>
            <a:ext cx="4811879" cy="5078892"/>
            <a:chOff x="10580521" y="5920287"/>
            <a:chExt cx="4811879" cy="5078892"/>
          </a:xfrm>
        </p:grpSpPr>
        <p:sp>
          <p:nvSpPr>
            <p:cNvPr id="3" name="Freeform 3"/>
            <p:cNvSpPr/>
            <p:nvPr/>
          </p:nvSpPr>
          <p:spPr>
            <a:xfrm>
              <a:off x="10580521" y="5920287"/>
              <a:ext cx="4811879" cy="50788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12061059" y="6567481"/>
              <a:ext cx="1850802" cy="4048712"/>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6"/>
              <a:stretch>
                <a:fillRect/>
              </a:stretch>
            </a:blipFill>
          </p:spPr>
          <p:txBody>
            <a:bodyPr/>
            <a:lstStyle/>
            <a:p>
              <a:endParaRPr lang="zh-TW" altLang="en-US"/>
            </a:p>
          </p:txBody>
        </p:sp>
      </p:grpSp>
      <p:sp>
        <p:nvSpPr>
          <p:cNvPr id="5" name="Freeform 5"/>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Freeform 6"/>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06</a:t>
            </a:r>
          </a:p>
        </p:txBody>
      </p:sp>
      <p:sp>
        <p:nvSpPr>
          <p:cNvPr id="8" name="TextBox 8"/>
          <p:cNvSpPr txBox="1"/>
          <p:nvPr/>
        </p:nvSpPr>
        <p:spPr>
          <a:xfrm>
            <a:off x="2328016" y="2153432"/>
            <a:ext cx="9178184" cy="1231556"/>
          </a:xfrm>
          <a:prstGeom prst="rect">
            <a:avLst/>
          </a:prstGeom>
        </p:spPr>
        <p:txBody>
          <a:bodyPr wrap="square" lIns="0" tIns="0" rIns="0" bIns="0" rtlCol="0" anchor="t">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Model Development</a:t>
            </a:r>
          </a:p>
        </p:txBody>
      </p:sp>
      <p:sp>
        <p:nvSpPr>
          <p:cNvPr id="9" name="TextBox 9"/>
          <p:cNvSpPr txBox="1"/>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0" name="TextBox 10"/>
          <p:cNvSpPr txBox="1"/>
          <p:nvPr/>
        </p:nvSpPr>
        <p:spPr>
          <a:xfrm>
            <a:off x="2393173" y="3555904"/>
            <a:ext cx="12128844" cy="7375737"/>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Paradigm Shift</a:t>
            </a:r>
          </a:p>
          <a:p>
            <a:pPr marL="914400" lvl="1" indent="-457200" algn="just">
              <a:lnSpc>
                <a:spcPct val="150000"/>
              </a:lnSpc>
              <a:spcBef>
                <a:spcPct val="0"/>
              </a:spcBef>
              <a:buFont typeface="Arial" panose="020B0604020202020204" pitchFamily="34" charset="0"/>
              <a:buChar char="•"/>
            </a:pPr>
            <a:r>
              <a:rPr lang="en-US" sz="3600" b="1" dirty="0" err="1">
                <a:solidFill>
                  <a:srgbClr val="FFFFFF"/>
                </a:solidFill>
                <a:latin typeface="Nirmala UI" panose="020B0502040204020203" pitchFamily="34" charset="0"/>
                <a:ea typeface="Nirmala UI" panose="020B0502040204020203" pitchFamily="34" charset="0"/>
                <a:cs typeface="Nirmala UI" panose="020B0502040204020203" pitchFamily="34" charset="0"/>
              </a:rPr>
              <a:t>GenAI</a:t>
            </a: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 represents a major change, not just a technological addition</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Advanced Capabilities</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Uses Large Language Models to create and understand human-like patterns</a:t>
            </a:r>
          </a:p>
          <a:p>
            <a:pPr marL="457200"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Future of Manufacturing</a:t>
            </a:r>
          </a:p>
          <a:p>
            <a:pPr marL="914400" lvl="1" indent="-457200" algn="just">
              <a:lnSpc>
                <a:spcPct val="150000"/>
              </a:lnSpc>
              <a:spcBef>
                <a:spcPct val="0"/>
              </a:spcBef>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Drives sophistication, sustainability, and customer focus in the industry</a:t>
            </a:r>
          </a:p>
        </p:txBody>
      </p:sp>
      <p:sp>
        <p:nvSpPr>
          <p:cNvPr id="11" name="Freeform 1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6">
            <a:extLst>
              <a:ext uri="{FF2B5EF4-FFF2-40B4-BE49-F238E27FC236}">
                <a16:creationId xmlns:a16="http://schemas.microsoft.com/office/drawing/2014/main" id="{03C06BA3-87F1-467A-A518-3866BACA1DD5}"/>
              </a:ext>
            </a:extLst>
          </p:cNvPr>
          <p:cNvSpPr txBox="1"/>
          <p:nvPr/>
        </p:nvSpPr>
        <p:spPr>
          <a:xfrm>
            <a:off x="3228856" y="8854171"/>
            <a:ext cx="2756597" cy="441916"/>
          </a:xfrm>
          <a:prstGeom prst="rect">
            <a:avLst/>
          </a:prstGeom>
        </p:spPr>
        <p:txBody>
          <a:bodyPr lIns="0" tIns="0" rIns="0" bIns="0" rtlCol="0" anchor="t">
            <a:spAutoFit/>
          </a:bodyPr>
          <a:lstStyle/>
          <a:p>
            <a:pPr algn="ctr">
              <a:lnSpc>
                <a:spcPts val="3386"/>
              </a:lnSpc>
              <a:spcBef>
                <a:spcPct val="0"/>
              </a:spcBef>
            </a:pPr>
            <a:r>
              <a:rPr lang="en-US" sz="3200" dirty="0" err="1">
                <a:solidFill>
                  <a:srgbClr val="FA85E2"/>
                </a:solidFill>
                <a:latin typeface="Poppins"/>
              </a:rPr>
              <a:t>Conclussion</a:t>
            </a:r>
            <a:endParaRPr lang="en-US" sz="3200" dirty="0">
              <a:solidFill>
                <a:srgbClr val="FA85E2"/>
              </a:solidFill>
              <a:latin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zh-TW" altLang="en-US" dirty="0"/>
          </a:p>
        </p:txBody>
      </p:sp>
      <p:sp>
        <p:nvSpPr>
          <p:cNvPr id="3" name="Freeform 3"/>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7" name="Group 7"/>
          <p:cNvGrpSpPr/>
          <p:nvPr/>
        </p:nvGrpSpPr>
        <p:grpSpPr>
          <a:xfrm>
            <a:off x="7268145" y="5725132"/>
            <a:ext cx="3751711" cy="684395"/>
            <a:chOff x="0" y="0"/>
            <a:chExt cx="1115391" cy="203472"/>
          </a:xfrm>
        </p:grpSpPr>
        <p:sp>
          <p:nvSpPr>
            <p:cNvPr id="8" name="Freeform 8"/>
            <p:cNvSpPr/>
            <p:nvPr/>
          </p:nvSpPr>
          <p:spPr>
            <a:xfrm>
              <a:off x="0" y="0"/>
              <a:ext cx="1115391" cy="203472"/>
            </a:xfrm>
            <a:custGeom>
              <a:avLst/>
              <a:gdLst/>
              <a:ahLst/>
              <a:cxnLst/>
              <a:rect l="l" t="t" r="r" b="b"/>
              <a:pathLst>
                <a:path w="1115391" h="203472">
                  <a:moveTo>
                    <a:pt x="0" y="0"/>
                  </a:moveTo>
                  <a:lnTo>
                    <a:pt x="1115391" y="0"/>
                  </a:lnTo>
                  <a:lnTo>
                    <a:pt x="1115391" y="203472"/>
                  </a:lnTo>
                  <a:lnTo>
                    <a:pt x="0" y="203472"/>
                  </a:lnTo>
                  <a:close/>
                </a:path>
              </a:pathLst>
            </a:custGeom>
            <a:solidFill>
              <a:srgbClr val="000000">
                <a:alpha val="0"/>
              </a:srgbClr>
            </a:solidFill>
            <a:ln w="28575" cap="sq">
              <a:solidFill>
                <a:srgbClr val="F7F7F0"/>
              </a:solidFill>
              <a:prstDash val="solid"/>
              <a:miter/>
            </a:ln>
          </p:spPr>
          <p:txBody>
            <a:bodyPr/>
            <a:lstStyle/>
            <a:p>
              <a:endParaRPr lang="zh-TW" altLang="en-US"/>
            </a:p>
          </p:txBody>
        </p:sp>
        <p:sp>
          <p:nvSpPr>
            <p:cNvPr id="9" name="TextBox 9"/>
            <p:cNvSpPr txBox="1"/>
            <p:nvPr/>
          </p:nvSpPr>
          <p:spPr>
            <a:xfrm>
              <a:off x="0" y="-38100"/>
              <a:ext cx="1115391" cy="24157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055059" y="9066332"/>
            <a:ext cx="500017" cy="500017"/>
          </a:xfrm>
          <a:custGeom>
            <a:avLst/>
            <a:gdLst/>
            <a:ahLst/>
            <a:cxnLst/>
            <a:rect l="l" t="t" r="r" b="b"/>
            <a:pathLst>
              <a:path w="500017" h="500017">
                <a:moveTo>
                  <a:pt x="0" y="0"/>
                </a:moveTo>
                <a:lnTo>
                  <a:pt x="500017" y="0"/>
                </a:lnTo>
                <a:lnTo>
                  <a:pt x="500017" y="500018"/>
                </a:lnTo>
                <a:lnTo>
                  <a:pt x="0" y="5000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1" name="Freeform 11"/>
          <p:cNvSpPr/>
          <p:nvPr/>
        </p:nvSpPr>
        <p:spPr>
          <a:xfrm>
            <a:off x="12337085" y="9149291"/>
            <a:ext cx="405695" cy="266283"/>
          </a:xfrm>
          <a:custGeom>
            <a:avLst/>
            <a:gdLst/>
            <a:ahLst/>
            <a:cxnLst/>
            <a:rect l="l" t="t" r="r" b="b"/>
            <a:pathLst>
              <a:path w="405695" h="266283">
                <a:moveTo>
                  <a:pt x="0" y="0"/>
                </a:moveTo>
                <a:lnTo>
                  <a:pt x="405694" y="0"/>
                </a:lnTo>
                <a:lnTo>
                  <a:pt x="405694" y="266283"/>
                </a:lnTo>
                <a:lnTo>
                  <a:pt x="0" y="2662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2" name="TextBox 12"/>
          <p:cNvSpPr txBox="1"/>
          <p:nvPr/>
        </p:nvSpPr>
        <p:spPr>
          <a:xfrm>
            <a:off x="4517060" y="4292915"/>
            <a:ext cx="9253880"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Thank You!</a:t>
            </a:r>
          </a:p>
        </p:txBody>
      </p:sp>
      <p:sp>
        <p:nvSpPr>
          <p:cNvPr id="13" name="TextBox 13"/>
          <p:cNvSpPr txBox="1"/>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4" name="TextBox 14"/>
          <p:cNvSpPr txBox="1"/>
          <p:nvPr/>
        </p:nvSpPr>
        <p:spPr>
          <a:xfrm>
            <a:off x="7498852" y="5933256"/>
            <a:ext cx="3307928" cy="315920"/>
          </a:xfrm>
          <a:prstGeom prst="rect">
            <a:avLst/>
          </a:prstGeom>
        </p:spPr>
        <p:txBody>
          <a:bodyPr lIns="0" tIns="0" rIns="0" bIns="0" rtlCol="0" anchor="t">
            <a:spAutoFit/>
          </a:bodyPr>
          <a:lstStyle/>
          <a:p>
            <a:pPr algn="ctr">
              <a:lnSpc>
                <a:spcPts val="2365"/>
              </a:lnSpc>
            </a:pPr>
            <a:r>
              <a:rPr lang="en-US" sz="2543" dirty="0">
                <a:solidFill>
                  <a:srgbClr val="FFFFFF"/>
                </a:solidFill>
                <a:latin typeface="Codec Pro Bold"/>
              </a:rPr>
              <a:t>for listening</a:t>
            </a:r>
          </a:p>
        </p:txBody>
      </p:sp>
      <p:sp>
        <p:nvSpPr>
          <p:cNvPr id="15" name="TextBox 15"/>
          <p:cNvSpPr txBox="1"/>
          <p:nvPr/>
        </p:nvSpPr>
        <p:spPr>
          <a:xfrm>
            <a:off x="2758332" y="9213396"/>
            <a:ext cx="2552485" cy="276999"/>
          </a:xfrm>
          <a:prstGeom prst="rect">
            <a:avLst/>
          </a:prstGeom>
        </p:spPr>
        <p:txBody>
          <a:bodyPr lIns="0" tIns="0" rIns="0" bIns="0" rtlCol="0" anchor="t">
            <a:spAutoFit/>
          </a:bodyPr>
          <a:lstStyle/>
          <a:p>
            <a:pPr algn="l">
              <a:lnSpc>
                <a:spcPts val="2086"/>
              </a:lnSpc>
            </a:pPr>
            <a:r>
              <a:rPr lang="en-US" sz="2243" dirty="0">
                <a:solidFill>
                  <a:srgbClr val="FFFFFF"/>
                </a:solidFill>
                <a:latin typeface="Codec Pro Bold"/>
              </a:rPr>
              <a:t>M11209202</a:t>
            </a:r>
          </a:p>
        </p:txBody>
      </p:sp>
      <p:sp>
        <p:nvSpPr>
          <p:cNvPr id="17" name="Freeform 17"/>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8" name="TextBox 18"/>
          <p:cNvSpPr txBox="1"/>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73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81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489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zh-TW" altLang="en-US"/>
          </a:p>
        </p:txBody>
      </p:sp>
      <p:sp>
        <p:nvSpPr>
          <p:cNvPr id="3" name="Freeform 3"/>
          <p:cNvSpPr/>
          <p:nvPr/>
        </p:nvSpPr>
        <p:spPr>
          <a:xfrm>
            <a:off x="6648352" y="6988011"/>
            <a:ext cx="4620711" cy="6406532"/>
          </a:xfrm>
          <a:custGeom>
            <a:avLst/>
            <a:gdLst/>
            <a:ahLst/>
            <a:cxnLst/>
            <a:rect l="l" t="t" r="r" b="b"/>
            <a:pathLst>
              <a:path w="4620711" h="6406532">
                <a:moveTo>
                  <a:pt x="0" y="0"/>
                </a:moveTo>
                <a:lnTo>
                  <a:pt x="4620711" y="0"/>
                </a:lnTo>
                <a:lnTo>
                  <a:pt x="4620711" y="6406533"/>
                </a:lnTo>
                <a:lnTo>
                  <a:pt x="0" y="6406533"/>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2526155" y="1774774"/>
            <a:ext cx="13235691" cy="287686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Data Collection and Preprocessing</a:t>
            </a:r>
          </a:p>
        </p:txBody>
      </p:sp>
      <p:sp>
        <p:nvSpPr>
          <p:cNvPr id="5" name="Freeform 5"/>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p:nvPr/>
        </p:nvSpPr>
        <p:spPr>
          <a:xfrm>
            <a:off x="3453642" y="4858932"/>
            <a:ext cx="11380716" cy="1291116"/>
          </a:xfrm>
          <a:prstGeom prst="rect">
            <a:avLst/>
          </a:prstGeom>
        </p:spPr>
        <p:txBody>
          <a:bodyPr lIns="0" tIns="0" rIns="0" bIns="0" rtlCol="0" anchor="t">
            <a:spAutoFit/>
          </a:bodyPr>
          <a:lstStyle/>
          <a:p>
            <a:pPr algn="ctr">
              <a:lnSpc>
                <a:spcPts val="3386"/>
              </a:lnSpc>
              <a:spcBef>
                <a:spcPct val="0"/>
              </a:spcBef>
            </a:pPr>
            <a:r>
              <a:rPr lang="en-US" sz="2418">
                <a:solidFill>
                  <a:srgbClr val="FFFFFF"/>
                </a:solidFill>
                <a:latin typeface="Poppins"/>
              </a:rPr>
              <a:t>We gather relevant datasets from various sources and clean, normalize, and preprocess the data to ensure its quality and consistency. This step is crucial for training accurate and reliable AI models.</a:t>
            </a:r>
          </a:p>
        </p:txBody>
      </p:sp>
      <p:sp>
        <p:nvSpPr>
          <p:cNvPr id="8" name="TextBox 8"/>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Introduction</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3269299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txBody>
          <a:bodyPr/>
          <a:lstStyle/>
          <a:p>
            <a:endParaRPr lang="zh-TW" altLang="en-US"/>
          </a:p>
        </p:txBody>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Freeform 6"/>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dirty="0">
                <a:solidFill>
                  <a:srgbClr val="FFFFFF"/>
                </a:solidFill>
                <a:latin typeface="Codec Pro Bold"/>
              </a:rPr>
              <a:t>Evaluation Metrics</a:t>
            </a:r>
          </a:p>
        </p:txBody>
      </p:sp>
      <p:sp>
        <p:nvSpPr>
          <p:cNvPr id="8" name="TextBox 8"/>
          <p:cNvSpPr txBox="1"/>
          <p:nvPr/>
        </p:nvSpPr>
        <p:spPr>
          <a:xfrm>
            <a:off x="8221295" y="5458640"/>
            <a:ext cx="8107647" cy="2148366"/>
          </a:xfrm>
          <a:prstGeom prst="rect">
            <a:avLst/>
          </a:prstGeom>
        </p:spPr>
        <p:txBody>
          <a:bodyPr lIns="0" tIns="0" rIns="0" bIns="0" rtlCol="0" anchor="t">
            <a:spAutoFit/>
          </a:bodyPr>
          <a:lstStyle/>
          <a:p>
            <a:pPr algn="just">
              <a:lnSpc>
                <a:spcPts val="3386"/>
              </a:lnSpc>
              <a:spcBef>
                <a:spcPct val="0"/>
              </a:spcBef>
            </a:pPr>
            <a:r>
              <a:rPr lang="en-US" sz="2418" dirty="0">
                <a:solidFill>
                  <a:srgbClr val="FFFFFF"/>
                </a:solidFill>
                <a:latin typeface="Poppins"/>
              </a:rPr>
              <a:t>We define appropriate metrics to assess the performance of our AI models, such as accuracy, precision, recall, F1 score, and area under the curve (AUC). These metrics help us quantify the effectiveness of our solutions.</a:t>
            </a:r>
          </a:p>
        </p:txBody>
      </p:sp>
      <p:sp>
        <p:nvSpPr>
          <p:cNvPr id="9" name="TextBox 9"/>
          <p:cNvSpPr txBox="1"/>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0" name="TextBox 10"/>
          <p:cNvSpPr txBox="1"/>
          <p:nvPr/>
        </p:nvSpPr>
        <p:spPr>
          <a:xfrm>
            <a:off x="9098018"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07</a:t>
            </a:r>
          </a:p>
        </p:txBody>
      </p:sp>
      <p:graphicFrame>
        <p:nvGraphicFramePr>
          <p:cNvPr id="12" name="資料庫圖表 11">
            <a:extLst>
              <a:ext uri="{FF2B5EF4-FFF2-40B4-BE49-F238E27FC236}">
                <a16:creationId xmlns:a16="http://schemas.microsoft.com/office/drawing/2014/main" id="{E683D1DF-C767-4192-8F7F-2C96F2513039}"/>
              </a:ext>
            </a:extLst>
          </p:cNvPr>
          <p:cNvGraphicFramePr/>
          <p:nvPr>
            <p:extLst>
              <p:ext uri="{D42A27DB-BD31-4B8C-83A1-F6EECF244321}">
                <p14:modId xmlns:p14="http://schemas.microsoft.com/office/powerpoint/2010/main" val="3344726633"/>
              </p:ext>
            </p:extLst>
          </p:nvPr>
        </p:nvGraphicFramePr>
        <p:xfrm>
          <a:off x="3048000" y="1079500"/>
          <a:ext cx="12192000"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574671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TW" altLang="en-US"/>
          </a:p>
        </p:txBody>
      </p:sp>
      <p:sp>
        <p:nvSpPr>
          <p:cNvPr id="3" name="Freeform 3"/>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6725349" y="9048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5" name="Group 5"/>
          <p:cNvGrpSpPr/>
          <p:nvPr/>
        </p:nvGrpSpPr>
        <p:grpSpPr>
          <a:xfrm>
            <a:off x="2416373" y="3868570"/>
            <a:ext cx="3297826" cy="285576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7" name="Group 7"/>
          <p:cNvGrpSpPr/>
          <p:nvPr/>
        </p:nvGrpSpPr>
        <p:grpSpPr>
          <a:xfrm>
            <a:off x="7542434" y="3831439"/>
            <a:ext cx="3297826" cy="285576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32081" r="-32081"/>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9" name="Group 9"/>
          <p:cNvGrpSpPr/>
          <p:nvPr/>
        </p:nvGrpSpPr>
        <p:grpSpPr>
          <a:xfrm>
            <a:off x="13123476" y="3741846"/>
            <a:ext cx="3297826" cy="285576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9"/>
              <a:stretch>
                <a:fillRect l="-7730" r="-7730"/>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11" name="Group 11"/>
          <p:cNvGrpSpPr/>
          <p:nvPr/>
        </p:nvGrpSpPr>
        <p:grpSpPr>
          <a:xfrm>
            <a:off x="2416373" y="3567133"/>
            <a:ext cx="843381" cy="8433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322338"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5" name="TextBox 15"/>
          <p:cNvSpPr txBox="1"/>
          <p:nvPr/>
        </p:nvSpPr>
        <p:spPr>
          <a:xfrm>
            <a:off x="3816702" y="1774774"/>
            <a:ext cx="10654596"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Methodology</a:t>
            </a:r>
          </a:p>
        </p:txBody>
      </p:sp>
      <p:sp>
        <p:nvSpPr>
          <p:cNvPr id="16" name="TextBox 16"/>
          <p:cNvSpPr txBox="1"/>
          <p:nvPr/>
        </p:nvSpPr>
        <p:spPr>
          <a:xfrm>
            <a:off x="2686988"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Data Collection</a:t>
            </a:r>
          </a:p>
        </p:txBody>
      </p:sp>
      <p:sp>
        <p:nvSpPr>
          <p:cNvPr id="17" name="TextBox 17"/>
          <p:cNvSpPr txBox="1"/>
          <p:nvPr/>
        </p:nvSpPr>
        <p:spPr>
          <a:xfrm>
            <a:off x="7602072" y="9083771"/>
            <a:ext cx="3566883" cy="325755"/>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www.reallygreatsite.com</a:t>
            </a:r>
          </a:p>
        </p:txBody>
      </p:sp>
      <p:sp>
        <p:nvSpPr>
          <p:cNvPr id="18" name="TextBox 18"/>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04</a:t>
            </a:r>
          </a:p>
        </p:txBody>
      </p:sp>
      <p:grpSp>
        <p:nvGrpSpPr>
          <p:cNvPr id="19" name="Group 19"/>
          <p:cNvGrpSpPr/>
          <p:nvPr/>
        </p:nvGrpSpPr>
        <p:grpSpPr>
          <a:xfrm>
            <a:off x="7900647" y="3446880"/>
            <a:ext cx="843381" cy="84338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3479352" y="3320156"/>
            <a:ext cx="843381" cy="84338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7813049"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Preprocessing</a:t>
            </a:r>
          </a:p>
        </p:txBody>
      </p:sp>
      <p:sp>
        <p:nvSpPr>
          <p:cNvPr id="26" name="TextBox 26"/>
          <p:cNvSpPr txBox="1"/>
          <p:nvPr/>
        </p:nvSpPr>
        <p:spPr>
          <a:xfrm>
            <a:off x="13123476" y="6962464"/>
            <a:ext cx="3071287" cy="341041"/>
          </a:xfrm>
          <a:prstGeom prst="rect">
            <a:avLst/>
          </a:prstGeom>
        </p:spPr>
        <p:txBody>
          <a:bodyPr lIns="0" tIns="0" rIns="0" bIns="0" rtlCol="0" anchor="t">
            <a:spAutoFit/>
          </a:bodyPr>
          <a:lstStyle/>
          <a:p>
            <a:pPr algn="ctr">
              <a:lnSpc>
                <a:spcPts val="2467"/>
              </a:lnSpc>
            </a:pPr>
            <a:r>
              <a:rPr lang="en-US" sz="2418">
                <a:solidFill>
                  <a:srgbClr val="FA85E2"/>
                </a:solidFill>
                <a:latin typeface="Poppins"/>
              </a:rPr>
              <a:t>Model Selection </a:t>
            </a:r>
          </a:p>
        </p:txBody>
      </p:sp>
      <p:sp>
        <p:nvSpPr>
          <p:cNvPr id="27" name="TextBox 27"/>
          <p:cNvSpPr txBox="1"/>
          <p:nvPr/>
        </p:nvSpPr>
        <p:spPr>
          <a:xfrm>
            <a:off x="2299289" y="7387624"/>
            <a:ext cx="3531995"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Gather relevant data from diverse sources.</a:t>
            </a:r>
          </a:p>
        </p:txBody>
      </p:sp>
      <p:sp>
        <p:nvSpPr>
          <p:cNvPr id="28" name="TextBox 28"/>
          <p:cNvSpPr txBox="1"/>
          <p:nvPr/>
        </p:nvSpPr>
        <p:spPr>
          <a:xfrm>
            <a:off x="7795202" y="7387624"/>
            <a:ext cx="2792291"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Clean, normalize, and engineer data.</a:t>
            </a:r>
          </a:p>
        </p:txBody>
      </p:sp>
      <p:sp>
        <p:nvSpPr>
          <p:cNvPr id="29" name="TextBox 29"/>
          <p:cNvSpPr txBox="1"/>
          <p:nvPr/>
        </p:nvSpPr>
        <p:spPr>
          <a:xfrm>
            <a:off x="12646493" y="7387624"/>
            <a:ext cx="4025253" cy="97274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Choose and train ML/DL algorithms for peak performance.</a:t>
            </a:r>
          </a:p>
          <a:p>
            <a:pPr algn="ctr">
              <a:lnSpc>
                <a:spcPts val="2559"/>
              </a:lnSpc>
              <a:spcBef>
                <a:spcPct val="0"/>
              </a:spcBef>
            </a:pPr>
            <a:endParaRPr lang="en-US" sz="1828">
              <a:solidFill>
                <a:srgbClr val="FFFFFF"/>
              </a:solidFill>
              <a:latin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txBody>
          <a:bodyPr/>
          <a:lstStyle/>
          <a:p>
            <a:endParaRPr lang="zh-TW" altLang="en-US"/>
          </a:p>
        </p:txBody>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Freeform 6"/>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Evaluation Metrics</a:t>
            </a:r>
          </a:p>
        </p:txBody>
      </p:sp>
      <p:sp>
        <p:nvSpPr>
          <p:cNvPr id="8" name="TextBox 8"/>
          <p:cNvSpPr txBox="1"/>
          <p:nvPr/>
        </p:nvSpPr>
        <p:spPr>
          <a:xfrm>
            <a:off x="8221295" y="5458640"/>
            <a:ext cx="8107647" cy="2148366"/>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We define appropriate metrics to assess the performance of our AI models, such as accuracy, precision, recall, F1 score, and area under the curve (AUC). These metrics help us quantify the effectiveness of our solutions.</a:t>
            </a:r>
          </a:p>
        </p:txBody>
      </p:sp>
      <p:sp>
        <p:nvSpPr>
          <p:cNvPr id="9" name="TextBox 9"/>
          <p:cNvSpPr txBox="1"/>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0" name="TextBox 10"/>
          <p:cNvSpPr txBox="1"/>
          <p:nvPr/>
        </p:nvSpPr>
        <p:spPr>
          <a:xfrm>
            <a:off x="9098018"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07</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TW" altLang="en-US"/>
          </a:p>
        </p:txBody>
      </p:sp>
      <p:sp>
        <p:nvSpPr>
          <p:cNvPr id="3" name="Freeform 3"/>
          <p:cNvSpPr/>
          <p:nvPr/>
        </p:nvSpPr>
        <p:spPr>
          <a:xfrm>
            <a:off x="2674233" y="-299192"/>
            <a:ext cx="12939534" cy="10885383"/>
          </a:xfrm>
          <a:custGeom>
            <a:avLst/>
            <a:gdLst/>
            <a:ahLst/>
            <a:cxnLst/>
            <a:rect l="l" t="t" r="r" b="b"/>
            <a:pathLst>
              <a:path w="12939534" h="10885383">
                <a:moveTo>
                  <a:pt x="0" y="0"/>
                </a:moveTo>
                <a:lnTo>
                  <a:pt x="12939534" y="0"/>
                </a:lnTo>
                <a:lnTo>
                  <a:pt x="12939534" y="10885384"/>
                </a:lnTo>
                <a:lnTo>
                  <a:pt x="0" y="10885384"/>
                </a:lnTo>
                <a:lnTo>
                  <a:pt x="0" y="0"/>
                </a:lnTo>
                <a:close/>
              </a:path>
            </a:pathLst>
          </a:custGeom>
          <a:blipFill>
            <a:blip r:embed="rId3">
              <a:alphaModFix amt="10999"/>
            </a:blip>
            <a:stretch>
              <a:fillRect/>
            </a:stretch>
          </a:blipFill>
        </p:spPr>
        <p:txBody>
          <a:bodyPr/>
          <a:lstStyle/>
          <a:p>
            <a:endParaRPr lang="zh-TW" altLang="en-US"/>
          </a:p>
        </p:txBody>
      </p:sp>
      <p:sp>
        <p:nvSpPr>
          <p:cNvPr id="4" name="Freeform 4"/>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p:nvPr/>
        </p:nvSpPr>
        <p:spPr>
          <a:xfrm>
            <a:off x="6725349" y="85155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p:nvPr/>
        </p:nvSpPr>
        <p:spPr>
          <a:xfrm>
            <a:off x="8322338"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p:nvPr/>
        </p:nvSpPr>
        <p:spPr>
          <a:xfrm>
            <a:off x="3816702" y="2136724"/>
            <a:ext cx="10654596" cy="287686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Future Directions</a:t>
            </a:r>
          </a:p>
        </p:txBody>
      </p:sp>
      <p:sp>
        <p:nvSpPr>
          <p:cNvPr id="8" name="TextBox 8"/>
          <p:cNvSpPr txBox="1"/>
          <p:nvPr/>
        </p:nvSpPr>
        <p:spPr>
          <a:xfrm>
            <a:off x="7602072" y="8550371"/>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9" name="TextBox 9"/>
          <p:cNvSpPr txBox="1"/>
          <p:nvPr/>
        </p:nvSpPr>
        <p:spPr>
          <a:xfrm>
            <a:off x="3253617" y="5308865"/>
            <a:ext cx="11780766" cy="1719741"/>
          </a:xfrm>
          <a:prstGeom prst="rect">
            <a:avLst/>
          </a:prstGeom>
        </p:spPr>
        <p:txBody>
          <a:bodyPr lIns="0" tIns="0" rIns="0" bIns="0" rtlCol="0" anchor="t">
            <a:spAutoFit/>
          </a:bodyPr>
          <a:lstStyle/>
          <a:p>
            <a:pPr marL="522192" lvl="1" indent="-261096" algn="ctr">
              <a:lnSpc>
                <a:spcPts val="3386"/>
              </a:lnSpc>
              <a:spcBef>
                <a:spcPct val="0"/>
              </a:spcBef>
              <a:buFont typeface="Arial"/>
              <a:buChar char="•"/>
            </a:pPr>
            <a:r>
              <a:rPr lang="en-US" sz="2418">
                <a:solidFill>
                  <a:srgbClr val="FFFFFF"/>
                </a:solidFill>
                <a:latin typeface="Poppins"/>
              </a:rPr>
              <a:t>We outline future directions for our AI project, including scalability, generalization, integration with existing systems, and exploring new applications and domains. Continuous research and development are essential for staying at the forefront of AI innovation.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a:spLocks noGrp="1" noRot="1" noMove="1" noResize="1" noEditPoints="1" noAdjustHandles="1" noChangeArrowheads="1" noChangeShapeType="1"/>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a:spLocks noGrp="1" noRot="1" noMove="1" noResize="1" noEditPoints="1" noAdjustHandles="1" noChangeArrowheads="1" noChangeShapeType="1"/>
          </p:cNvSpPr>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a:spLocks noGrp="1" noRot="1" noMove="1" noResize="1" noEditPoints="1" noAdjustHandles="1" noChangeArrowheads="1" noChangeShapeType="1"/>
          </p:cNvSpPr>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Generative</a:t>
            </a:r>
            <a:r>
              <a:rPr lang="en-US" sz="11120" dirty="0">
                <a:solidFill>
                  <a:srgbClr val="FFFFFF"/>
                </a:solidFill>
                <a:latin typeface="Codec Pro Bold"/>
              </a:rPr>
              <a:t> AI</a:t>
            </a:r>
          </a:p>
        </p:txBody>
      </p:sp>
      <p:sp>
        <p:nvSpPr>
          <p:cNvPr id="9" name="TextBox 9"/>
          <p:cNvSpPr txBox="1">
            <a:spLocks noGrp="1" noRot="1" noMove="1" noResize="1" noEditPoints="1" noAdjustHandles="1" noChangeArrowheads="1" noChangeShapeType="1"/>
          </p:cNvSpPr>
          <p:nvPr/>
        </p:nvSpPr>
        <p:spPr>
          <a:xfrm>
            <a:off x="6255102" y="4235475"/>
            <a:ext cx="11270898" cy="3601563"/>
          </a:xfrm>
          <a:prstGeom prst="rect">
            <a:avLst/>
          </a:prstGeom>
        </p:spPr>
        <p:txBody>
          <a:bodyPr wrap="square" lIns="0" tIns="0" rIns="0" bIns="0" rtlCol="0" anchor="t">
            <a:spAutoFit/>
          </a:bodyPr>
          <a:lstStyle/>
          <a:p>
            <a:pPr algn="just">
              <a:lnSpc>
                <a:spcPct val="150000"/>
              </a:lnSpc>
              <a:spcBef>
                <a:spcPct val="0"/>
              </a:spcBef>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Generative Artificial Intelligence / </a:t>
            </a:r>
            <a:r>
              <a:rPr lang="en-US" sz="3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a:t>
            </a:r>
            <a:endPar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endParaRPr>
          </a:p>
          <a:p>
            <a:pPr algn="just">
              <a:lnSpc>
                <a:spcPct val="150000"/>
              </a:lnSpc>
              <a:spcBef>
                <a:spcPct val="0"/>
              </a:spcBef>
            </a:pPr>
            <a:endPar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a:p>
            <a:pPr marL="457200" indent="-457200" algn="just">
              <a:lnSpc>
                <a:spcPct val="150000"/>
              </a:lnSpc>
              <a:spcBef>
                <a:spcPct val="0"/>
              </a:spcBef>
              <a:buFont typeface="Arial" panose="020B0604020202020204" pitchFamily="34" charset="0"/>
              <a:buChar char="•"/>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revolutionizing the manufacturing industry </a:t>
            </a:r>
          </a:p>
          <a:p>
            <a:pPr marL="457200" indent="-457200" algn="just">
              <a:lnSpc>
                <a:spcPct val="150000"/>
              </a:lnSpc>
              <a:spcBef>
                <a:spcPct val="0"/>
              </a:spcBef>
              <a:buFont typeface="Arial" panose="020B0604020202020204" pitchFamily="34" charset="0"/>
              <a:buChar char="•"/>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class of artificial intelligence </a:t>
            </a:r>
          </a:p>
          <a:p>
            <a:pPr marL="457200" indent="-457200" algn="just">
              <a:lnSpc>
                <a:spcPct val="150000"/>
              </a:lnSpc>
              <a:spcBef>
                <a:spcPct val="0"/>
              </a:spcBef>
              <a:buFont typeface="Arial" panose="020B0604020202020204" pitchFamily="34" charset="0"/>
              <a:buChar char="•"/>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a breakthrough in computational intelligence</a:t>
            </a:r>
          </a:p>
        </p:txBody>
      </p:sp>
      <p:sp>
        <p:nvSpPr>
          <p:cNvPr id="11" name="TextBox 11"/>
          <p:cNvSpPr txBox="1">
            <a:spLocks noGrp="1" noRot="1" noMove="1" noResize="1" noEditPoints="1" noAdjustHandles="1" noChangeArrowheads="1" noChangeShapeType="1"/>
          </p:cNvSpPr>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03</a:t>
            </a:r>
          </a:p>
        </p:txBody>
      </p:sp>
      <p:sp>
        <p:nvSpPr>
          <p:cNvPr id="12" name="Freeform 12"/>
          <p:cNvSpPr>
            <a:spLocks noGrp="1" noRot="1" noMove="1" noResize="1" noEditPoints="1" noAdjustHandles="1" noChangeArrowheads="1" noChangeShapeType="1"/>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a:spLocks noGrp="1" noRot="1" noMove="1" noResize="1" noEditPoints="1" noAdjustHandles="1" noChangeArrowheads="1" noChangeShapeType="1"/>
          </p:cNvSpPr>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pic>
        <p:nvPicPr>
          <p:cNvPr id="2050" name="Picture 2" descr="How To Use GenAI To Automate Your Business Processes? | by Nilesh Parashar  | Medium">
            <a:extLst>
              <a:ext uri="{FF2B5EF4-FFF2-40B4-BE49-F238E27FC236}">
                <a16:creationId xmlns:a16="http://schemas.microsoft.com/office/drawing/2014/main" id="{17B676CE-C5AA-58B0-5B4E-BAE235B4E9A3}"/>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302097" y="501500"/>
            <a:ext cx="17683806" cy="9283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a:spLocks noGrp="1" noRot="1" noMove="1" noResize="1" noEditPoints="1" noAdjustHandles="1" noChangeArrowheads="1" noChangeShapeType="1"/>
          </p:cNvSpPr>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a:spLocks noGrp="1" noRot="1" noMove="1" noResize="1" noEditPoints="1" noAdjustHandles="1" noChangeArrowheads="1" noChangeShapeType="1"/>
          </p:cNvSpPr>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a:spLocks noGrp="1" noRot="1" noMove="1" noResize="1" noEditPoints="1" noAdjustHandles="1" noChangeArrowheads="1" noChangeShapeType="1"/>
          </p:cNvSpPr>
          <p:nvPr/>
        </p:nvSpPr>
        <p:spPr>
          <a:xfrm>
            <a:off x="16421303" y="8469820"/>
            <a:ext cx="986517" cy="584006"/>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05</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a:spLocks noGrp="1" noRot="1" noMove="1" noResize="1" noEditPoints="1" noAdjustHandles="1" noChangeArrowheads="1" noChangeShapeType="1"/>
          </p:cNvSpPr>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a:graphicFrameLocks noGrp="1" noDrilldown="1" noMove="1" noResize="1"/>
          </p:cNvGraphicFramePr>
          <p:nvPr>
            <p:extLst>
              <p:ext uri="{D42A27DB-BD31-4B8C-83A1-F6EECF244321}">
                <p14:modId xmlns:p14="http://schemas.microsoft.com/office/powerpoint/2010/main" val="212776102"/>
              </p:ext>
            </p:extLst>
          </p:nvPr>
        </p:nvGraphicFramePr>
        <p:xfrm>
          <a:off x="6255102" y="1927956"/>
          <a:ext cx="11499498" cy="771134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85291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06</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411307143"/>
              </p:ext>
            </p:extLst>
          </p:nvPr>
        </p:nvGraphicFramePr>
        <p:xfrm>
          <a:off x="6255102" y="1927956"/>
          <a:ext cx="9821392"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743862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07</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395107688"/>
              </p:ext>
            </p:extLst>
          </p:nvPr>
        </p:nvGraphicFramePr>
        <p:xfrm>
          <a:off x="6255102" y="1927956"/>
          <a:ext cx="9821392"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93391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08</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1891374216"/>
              </p:ext>
            </p:extLst>
          </p:nvPr>
        </p:nvGraphicFramePr>
        <p:xfrm>
          <a:off x="6255102" y="1927956"/>
          <a:ext cx="11423298"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57916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a:spLocks noGrp="1" noRot="1" noMove="1" noResize="1" noEditPoints="1" noAdjustHandles="1" noChangeArrowheads="1" noChangeShapeType="1"/>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1905216" y="4545294"/>
            <a:ext cx="14075740" cy="1362681"/>
          </a:xfrm>
          <a:prstGeom prst="rect">
            <a:avLst/>
          </a:prstGeom>
        </p:spPr>
        <p:txBody>
          <a:bodyPr wrap="square" lIns="0" tIns="0" rIns="0" bIns="0" rtlCol="0" anchor="ctr">
            <a:spAutoFit/>
          </a:bodyPr>
          <a:lstStyle/>
          <a:p>
            <a:pPr algn="ctr">
              <a:lnSpc>
                <a:spcPts val="10341"/>
              </a:lnSpc>
            </a:pPr>
            <a:r>
              <a:rPr lang="en-US" sz="11120" dirty="0">
                <a:solidFill>
                  <a:srgbClr val="FFFFFF"/>
                </a:solidFill>
                <a:latin typeface="Codec Pro Bold"/>
              </a:rPr>
              <a:t>Literature Review</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432781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447</TotalTime>
  <Words>4541</Words>
  <Application>Microsoft Office PowerPoint</Application>
  <PresentationFormat>自訂</PresentationFormat>
  <Paragraphs>319</Paragraphs>
  <Slides>33</Slides>
  <Notes>24</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33</vt:i4>
      </vt:variant>
    </vt:vector>
  </HeadingPairs>
  <TitlesOfParts>
    <vt:vector size="48" baseType="lpstr">
      <vt:lpstr>system-ui</vt:lpstr>
      <vt:lpstr>Georgia</vt:lpstr>
      <vt:lpstr>Arial</vt:lpstr>
      <vt:lpstr>標楷體</vt:lpstr>
      <vt:lpstr>Poppins</vt:lpstr>
      <vt:lpstr>Times New Roman</vt:lpstr>
      <vt:lpstr>Calibri</vt:lpstr>
      <vt:lpstr>Poppins Bold</vt:lpstr>
      <vt:lpstr>League Spartan</vt:lpstr>
      <vt:lpstr>Academy</vt:lpstr>
      <vt:lpstr>Codec Pro Bold</vt:lpstr>
      <vt:lpstr>Söhne</vt:lpstr>
      <vt:lpstr>Nirmala UI</vt:lpstr>
      <vt:lpstr>Aptos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Modern Artificial Intelligence Project Presentation</dc:title>
  <cp:lastModifiedBy>190498 lily</cp:lastModifiedBy>
  <cp:revision>64</cp:revision>
  <dcterms:created xsi:type="dcterms:W3CDTF">2006-08-16T00:00:00Z</dcterms:created>
  <dcterms:modified xsi:type="dcterms:W3CDTF">2024-05-21T12:56:07Z</dcterms:modified>
  <dc:identifier>DAGFWy9zm48</dc:identifier>
</cp:coreProperties>
</file>